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slides/slide19.xml" ContentType="application/vnd.openxmlformats-officedocument.presentationml.slide+xml"/>
  <Default Extension="png" ContentType="image/png"/>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revisionInfo.xml" ContentType="application/vnd.ms-powerpoint.revisioninfo+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docProps/custom.xml" ContentType="application/vnd.openxmlformats-officedocument.custom-properties+xml"/>
  <Default Extension="tiff" ContentType="image/tiff"/>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361" r:id="rId3"/>
    <p:sldId id="363" r:id="rId4"/>
    <p:sldId id="370" r:id="rId5"/>
    <p:sldId id="364" r:id="rId6"/>
    <p:sldId id="362" r:id="rId7"/>
    <p:sldId id="357" r:id="rId8"/>
    <p:sldId id="358" r:id="rId9"/>
    <p:sldId id="258" r:id="rId10"/>
    <p:sldId id="259" r:id="rId11"/>
    <p:sldId id="260" r:id="rId12"/>
    <p:sldId id="261" r:id="rId13"/>
    <p:sldId id="262" r:id="rId14"/>
    <p:sldId id="263" r:id="rId15"/>
    <p:sldId id="266" r:id="rId16"/>
    <p:sldId id="267" r:id="rId17"/>
    <p:sldId id="268" r:id="rId18"/>
    <p:sldId id="371" r:id="rId19"/>
    <p:sldId id="269" r:id="rId20"/>
    <p:sldId id="353" r:id="rId21"/>
    <p:sldId id="356" r:id="rId22"/>
    <p:sldId id="271" r:id="rId23"/>
    <p:sldId id="272" r:id="rId24"/>
    <p:sldId id="273" r:id="rId25"/>
    <p:sldId id="372" r:id="rId26"/>
    <p:sldId id="373" r:id="rId27"/>
    <p:sldId id="374" r:id="rId28"/>
  </p:sldIdLst>
  <p:sldSz cx="9144000" cy="6858000" type="screen4x3"/>
  <p:notesSz cx="9144000" cy="6858000"/>
  <p:defaultTex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8E61C8B-FAF1-6D70-1248-095F866AEEA1}" v="11" dt="2019-11-28T21:21:26.959"/>
    <p1510:client id="{33DD7F85-156B-F0B8-1749-692A21F81A43}" v="562" dt="2019-12-13T00:18:29.366"/>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65" d="100"/>
          <a:sy n="65" d="100"/>
        </p:scale>
        <p:origin x="-1296" y="-64"/>
      </p:cViewPr>
      <p:guideLst>
        <p:guide orient="horz" pos="2880"/>
        <p:guide pos="216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4"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685800" y="2125980"/>
            <a:ext cx="7772400" cy="1440180"/>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371600" y="3840480"/>
            <a:ext cx="64008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pPr/>
              <a:t>8/24/2021</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p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0"/>
            <a:ext cx="9144000" cy="6858000"/>
          </a:xfrm>
          <a:prstGeom prst="rect">
            <a:avLst/>
          </a:prstGeom>
          <a:blipFill>
            <a:blip r:embed="rId2" cstate="print"/>
            <a:stretch>
              <a:fillRect/>
            </a:stretch>
          </a:blipFill>
        </p:spPr>
        <p:txBody>
          <a:bodyPr wrap="square" lIns="0" tIns="0" rIns="0" bIns="0" rtlCol="0"/>
          <a:lstStyle/>
          <a:p>
            <a:endParaRPr/>
          </a:p>
        </p:txBody>
      </p:sp>
      <p:sp>
        <p:nvSpPr>
          <p:cNvPr id="17" name="bk object 17"/>
          <p:cNvSpPr/>
          <p:nvPr/>
        </p:nvSpPr>
        <p:spPr>
          <a:xfrm>
            <a:off x="992124" y="0"/>
            <a:ext cx="1600200" cy="334010"/>
          </a:xfrm>
          <a:custGeom>
            <a:avLst/>
            <a:gdLst/>
            <a:ahLst/>
            <a:cxnLst/>
            <a:rect l="l" t="t" r="r" b="b"/>
            <a:pathLst>
              <a:path w="1600200" h="334010">
                <a:moveTo>
                  <a:pt x="0" y="333756"/>
                </a:moveTo>
                <a:lnTo>
                  <a:pt x="1600200" y="333756"/>
                </a:lnTo>
                <a:lnTo>
                  <a:pt x="1600200" y="0"/>
                </a:lnTo>
                <a:lnTo>
                  <a:pt x="0" y="0"/>
                </a:lnTo>
                <a:lnTo>
                  <a:pt x="0" y="333756"/>
                </a:lnTo>
                <a:close/>
              </a:path>
            </a:pathLst>
          </a:custGeom>
          <a:solidFill>
            <a:srgbClr val="FFFFFF">
              <a:alpha val="10195"/>
            </a:srgbClr>
          </a:solidFill>
        </p:spPr>
        <p:txBody>
          <a:bodyPr wrap="square" lIns="0" tIns="0" rIns="0" bIns="0" rtlCol="0"/>
          <a:lstStyle/>
          <a:p>
            <a:endParaRPr/>
          </a:p>
        </p:txBody>
      </p:sp>
      <p:sp>
        <p:nvSpPr>
          <p:cNvPr id="18" name="bk object 18"/>
          <p:cNvSpPr/>
          <p:nvPr/>
        </p:nvSpPr>
        <p:spPr>
          <a:xfrm>
            <a:off x="992124" y="6519671"/>
            <a:ext cx="1600200" cy="338455"/>
          </a:xfrm>
          <a:custGeom>
            <a:avLst/>
            <a:gdLst/>
            <a:ahLst/>
            <a:cxnLst/>
            <a:rect l="l" t="t" r="r" b="b"/>
            <a:pathLst>
              <a:path w="1600200" h="338454">
                <a:moveTo>
                  <a:pt x="0" y="338327"/>
                </a:moveTo>
                <a:lnTo>
                  <a:pt x="1600200" y="338327"/>
                </a:lnTo>
                <a:lnTo>
                  <a:pt x="1600200" y="0"/>
                </a:lnTo>
                <a:lnTo>
                  <a:pt x="0" y="0"/>
                </a:lnTo>
                <a:lnTo>
                  <a:pt x="0" y="338327"/>
                </a:lnTo>
                <a:close/>
              </a:path>
            </a:pathLst>
          </a:custGeom>
          <a:solidFill>
            <a:srgbClr val="FFFFFF">
              <a:alpha val="10195"/>
            </a:srgbClr>
          </a:solidFill>
        </p:spPr>
        <p:txBody>
          <a:bodyPr wrap="square" lIns="0" tIns="0" rIns="0" bIns="0" rtlCol="0"/>
          <a:lstStyle/>
          <a:p>
            <a:endParaRPr/>
          </a:p>
        </p:txBody>
      </p:sp>
      <p:sp>
        <p:nvSpPr>
          <p:cNvPr id="19" name="bk object 19"/>
          <p:cNvSpPr/>
          <p:nvPr/>
        </p:nvSpPr>
        <p:spPr>
          <a:xfrm>
            <a:off x="77723" y="0"/>
            <a:ext cx="457200" cy="6858000"/>
          </a:xfrm>
          <a:custGeom>
            <a:avLst/>
            <a:gdLst/>
            <a:ahLst/>
            <a:cxnLst/>
            <a:rect l="l" t="t" r="r" b="b"/>
            <a:pathLst>
              <a:path w="457200" h="6858000">
                <a:moveTo>
                  <a:pt x="0" y="6858000"/>
                </a:moveTo>
                <a:lnTo>
                  <a:pt x="457200" y="6858000"/>
                </a:lnTo>
                <a:lnTo>
                  <a:pt x="457200" y="0"/>
                </a:lnTo>
                <a:lnTo>
                  <a:pt x="0" y="0"/>
                </a:lnTo>
                <a:lnTo>
                  <a:pt x="0" y="6858000"/>
                </a:lnTo>
                <a:close/>
              </a:path>
            </a:pathLst>
          </a:custGeom>
          <a:solidFill>
            <a:srgbClr val="FFFFFF">
              <a:alpha val="10195"/>
            </a:srgbClr>
          </a:solidFill>
        </p:spPr>
        <p:txBody>
          <a:bodyPr wrap="square" lIns="0" tIns="0" rIns="0" bIns="0" rtlCol="0"/>
          <a:lstStyle/>
          <a:p>
            <a:endParaRPr/>
          </a:p>
        </p:txBody>
      </p:sp>
      <p:sp>
        <p:nvSpPr>
          <p:cNvPr id="20" name="bk object 20"/>
          <p:cNvSpPr/>
          <p:nvPr/>
        </p:nvSpPr>
        <p:spPr>
          <a:xfrm>
            <a:off x="306324" y="0"/>
            <a:ext cx="762000" cy="6858000"/>
          </a:xfrm>
          <a:custGeom>
            <a:avLst/>
            <a:gdLst/>
            <a:ahLst/>
            <a:cxnLst/>
            <a:rect l="l" t="t" r="r" b="b"/>
            <a:pathLst>
              <a:path w="762000" h="6858000">
                <a:moveTo>
                  <a:pt x="0" y="6858000"/>
                </a:moveTo>
                <a:lnTo>
                  <a:pt x="762000" y="6858000"/>
                </a:lnTo>
                <a:lnTo>
                  <a:pt x="762000" y="0"/>
                </a:lnTo>
                <a:lnTo>
                  <a:pt x="0" y="0"/>
                </a:lnTo>
                <a:lnTo>
                  <a:pt x="0" y="6858000"/>
                </a:lnTo>
                <a:close/>
              </a:path>
            </a:pathLst>
          </a:custGeom>
          <a:solidFill>
            <a:srgbClr val="FFFFFF">
              <a:alpha val="10195"/>
            </a:srgbClr>
          </a:solidFill>
        </p:spPr>
        <p:txBody>
          <a:bodyPr wrap="square" lIns="0" tIns="0" rIns="0" bIns="0" rtlCol="0"/>
          <a:lstStyle/>
          <a:p>
            <a:endParaRPr/>
          </a:p>
        </p:txBody>
      </p:sp>
      <p:sp>
        <p:nvSpPr>
          <p:cNvPr id="21" name="bk object 21"/>
          <p:cNvSpPr/>
          <p:nvPr/>
        </p:nvSpPr>
        <p:spPr>
          <a:xfrm>
            <a:off x="1414272" y="0"/>
            <a:ext cx="1600200" cy="334010"/>
          </a:xfrm>
          <a:custGeom>
            <a:avLst/>
            <a:gdLst/>
            <a:ahLst/>
            <a:cxnLst/>
            <a:rect l="l" t="t" r="r" b="b"/>
            <a:pathLst>
              <a:path w="1600200" h="334010">
                <a:moveTo>
                  <a:pt x="0" y="333756"/>
                </a:moveTo>
                <a:lnTo>
                  <a:pt x="1600200" y="333756"/>
                </a:lnTo>
                <a:lnTo>
                  <a:pt x="1600200" y="0"/>
                </a:lnTo>
                <a:lnTo>
                  <a:pt x="0" y="0"/>
                </a:lnTo>
                <a:lnTo>
                  <a:pt x="0" y="333756"/>
                </a:lnTo>
                <a:close/>
              </a:path>
            </a:pathLst>
          </a:custGeom>
          <a:solidFill>
            <a:srgbClr val="FFFFFF">
              <a:alpha val="10195"/>
            </a:srgbClr>
          </a:solidFill>
        </p:spPr>
        <p:txBody>
          <a:bodyPr wrap="square" lIns="0" tIns="0" rIns="0" bIns="0" rtlCol="0"/>
          <a:lstStyle/>
          <a:p>
            <a:endParaRPr/>
          </a:p>
        </p:txBody>
      </p:sp>
      <p:sp>
        <p:nvSpPr>
          <p:cNvPr id="22" name="bk object 22"/>
          <p:cNvSpPr/>
          <p:nvPr/>
        </p:nvSpPr>
        <p:spPr>
          <a:xfrm>
            <a:off x="1414272" y="6519671"/>
            <a:ext cx="1600200" cy="338455"/>
          </a:xfrm>
          <a:custGeom>
            <a:avLst/>
            <a:gdLst/>
            <a:ahLst/>
            <a:cxnLst/>
            <a:rect l="l" t="t" r="r" b="b"/>
            <a:pathLst>
              <a:path w="1600200" h="338454">
                <a:moveTo>
                  <a:pt x="0" y="338327"/>
                </a:moveTo>
                <a:lnTo>
                  <a:pt x="1600200" y="338327"/>
                </a:lnTo>
                <a:lnTo>
                  <a:pt x="1600200" y="0"/>
                </a:lnTo>
                <a:lnTo>
                  <a:pt x="0" y="0"/>
                </a:lnTo>
                <a:lnTo>
                  <a:pt x="0" y="338327"/>
                </a:lnTo>
                <a:close/>
              </a:path>
            </a:pathLst>
          </a:custGeom>
          <a:solidFill>
            <a:srgbClr val="FFFFFF">
              <a:alpha val="10195"/>
            </a:srgbClr>
          </a:solidFill>
        </p:spPr>
        <p:txBody>
          <a:bodyPr wrap="square" lIns="0" tIns="0" rIns="0" bIns="0" rtlCol="0"/>
          <a:lstStyle/>
          <a:p>
            <a:endParaRPr/>
          </a:p>
        </p:txBody>
      </p:sp>
      <p:sp>
        <p:nvSpPr>
          <p:cNvPr id="23" name="bk object 23"/>
          <p:cNvSpPr/>
          <p:nvPr/>
        </p:nvSpPr>
        <p:spPr>
          <a:xfrm>
            <a:off x="499872" y="0"/>
            <a:ext cx="457200" cy="334010"/>
          </a:xfrm>
          <a:custGeom>
            <a:avLst/>
            <a:gdLst/>
            <a:ahLst/>
            <a:cxnLst/>
            <a:rect l="l" t="t" r="r" b="b"/>
            <a:pathLst>
              <a:path w="457200" h="334010">
                <a:moveTo>
                  <a:pt x="0" y="333756"/>
                </a:moveTo>
                <a:lnTo>
                  <a:pt x="457200" y="333756"/>
                </a:lnTo>
                <a:lnTo>
                  <a:pt x="457200" y="0"/>
                </a:lnTo>
                <a:lnTo>
                  <a:pt x="0" y="0"/>
                </a:lnTo>
                <a:lnTo>
                  <a:pt x="0" y="333756"/>
                </a:lnTo>
                <a:close/>
              </a:path>
            </a:pathLst>
          </a:custGeom>
          <a:solidFill>
            <a:srgbClr val="FFFFFF">
              <a:alpha val="10195"/>
            </a:srgbClr>
          </a:solidFill>
        </p:spPr>
        <p:txBody>
          <a:bodyPr wrap="square" lIns="0" tIns="0" rIns="0" bIns="0" rtlCol="0"/>
          <a:lstStyle/>
          <a:p>
            <a:endParaRPr/>
          </a:p>
        </p:txBody>
      </p:sp>
      <p:sp>
        <p:nvSpPr>
          <p:cNvPr id="24" name="bk object 24"/>
          <p:cNvSpPr/>
          <p:nvPr/>
        </p:nvSpPr>
        <p:spPr>
          <a:xfrm>
            <a:off x="499872" y="6519671"/>
            <a:ext cx="457200" cy="338455"/>
          </a:xfrm>
          <a:custGeom>
            <a:avLst/>
            <a:gdLst/>
            <a:ahLst/>
            <a:cxnLst/>
            <a:rect l="l" t="t" r="r" b="b"/>
            <a:pathLst>
              <a:path w="457200" h="338454">
                <a:moveTo>
                  <a:pt x="0" y="338327"/>
                </a:moveTo>
                <a:lnTo>
                  <a:pt x="457200" y="338327"/>
                </a:lnTo>
                <a:lnTo>
                  <a:pt x="457200" y="0"/>
                </a:lnTo>
                <a:lnTo>
                  <a:pt x="0" y="0"/>
                </a:lnTo>
                <a:lnTo>
                  <a:pt x="0" y="338327"/>
                </a:lnTo>
                <a:close/>
              </a:path>
            </a:pathLst>
          </a:custGeom>
          <a:solidFill>
            <a:srgbClr val="FFFFFF">
              <a:alpha val="10195"/>
            </a:srgbClr>
          </a:solidFill>
        </p:spPr>
        <p:txBody>
          <a:bodyPr wrap="square" lIns="0" tIns="0" rIns="0" bIns="0" rtlCol="0"/>
          <a:lstStyle/>
          <a:p>
            <a:endParaRPr/>
          </a:p>
        </p:txBody>
      </p:sp>
      <p:sp>
        <p:nvSpPr>
          <p:cNvPr id="25" name="bk object 25"/>
          <p:cNvSpPr/>
          <p:nvPr/>
        </p:nvSpPr>
        <p:spPr>
          <a:xfrm>
            <a:off x="728472" y="0"/>
            <a:ext cx="762000" cy="334010"/>
          </a:xfrm>
          <a:custGeom>
            <a:avLst/>
            <a:gdLst/>
            <a:ahLst/>
            <a:cxnLst/>
            <a:rect l="l" t="t" r="r" b="b"/>
            <a:pathLst>
              <a:path w="762000" h="334010">
                <a:moveTo>
                  <a:pt x="0" y="333756"/>
                </a:moveTo>
                <a:lnTo>
                  <a:pt x="762000" y="333756"/>
                </a:lnTo>
                <a:lnTo>
                  <a:pt x="762000" y="0"/>
                </a:lnTo>
                <a:lnTo>
                  <a:pt x="0" y="0"/>
                </a:lnTo>
                <a:lnTo>
                  <a:pt x="0" y="333756"/>
                </a:lnTo>
                <a:close/>
              </a:path>
            </a:pathLst>
          </a:custGeom>
          <a:solidFill>
            <a:srgbClr val="FFFFFF">
              <a:alpha val="10195"/>
            </a:srgbClr>
          </a:solidFill>
        </p:spPr>
        <p:txBody>
          <a:bodyPr wrap="square" lIns="0" tIns="0" rIns="0" bIns="0" rtlCol="0"/>
          <a:lstStyle/>
          <a:p>
            <a:endParaRPr/>
          </a:p>
        </p:txBody>
      </p:sp>
      <p:sp>
        <p:nvSpPr>
          <p:cNvPr id="26" name="bk object 26"/>
          <p:cNvSpPr/>
          <p:nvPr/>
        </p:nvSpPr>
        <p:spPr>
          <a:xfrm>
            <a:off x="728472" y="6519671"/>
            <a:ext cx="762000" cy="338455"/>
          </a:xfrm>
          <a:custGeom>
            <a:avLst/>
            <a:gdLst/>
            <a:ahLst/>
            <a:cxnLst/>
            <a:rect l="l" t="t" r="r" b="b"/>
            <a:pathLst>
              <a:path w="762000" h="338454">
                <a:moveTo>
                  <a:pt x="0" y="338327"/>
                </a:moveTo>
                <a:lnTo>
                  <a:pt x="762000" y="338327"/>
                </a:lnTo>
                <a:lnTo>
                  <a:pt x="762000" y="0"/>
                </a:lnTo>
                <a:lnTo>
                  <a:pt x="0" y="0"/>
                </a:lnTo>
                <a:lnTo>
                  <a:pt x="0" y="338327"/>
                </a:lnTo>
                <a:close/>
              </a:path>
            </a:pathLst>
          </a:custGeom>
          <a:solidFill>
            <a:srgbClr val="FFFFFF">
              <a:alpha val="10195"/>
            </a:srgbClr>
          </a:solidFill>
        </p:spPr>
        <p:txBody>
          <a:bodyPr wrap="square" lIns="0" tIns="0" rIns="0" bIns="0" rtlCol="0"/>
          <a:lstStyle/>
          <a:p>
            <a:endParaRPr/>
          </a:p>
        </p:txBody>
      </p:sp>
      <p:sp>
        <p:nvSpPr>
          <p:cNvPr id="27" name="bk object 27"/>
          <p:cNvSpPr/>
          <p:nvPr/>
        </p:nvSpPr>
        <p:spPr>
          <a:xfrm>
            <a:off x="8240268" y="0"/>
            <a:ext cx="67310" cy="334010"/>
          </a:xfrm>
          <a:custGeom>
            <a:avLst/>
            <a:gdLst/>
            <a:ahLst/>
            <a:cxnLst/>
            <a:rect l="l" t="t" r="r" b="b"/>
            <a:pathLst>
              <a:path w="67309" h="334010">
                <a:moveTo>
                  <a:pt x="0" y="333756"/>
                </a:moveTo>
                <a:lnTo>
                  <a:pt x="67055" y="333756"/>
                </a:lnTo>
                <a:lnTo>
                  <a:pt x="67055" y="0"/>
                </a:lnTo>
                <a:lnTo>
                  <a:pt x="0" y="0"/>
                </a:lnTo>
                <a:lnTo>
                  <a:pt x="0" y="333756"/>
                </a:lnTo>
                <a:close/>
              </a:path>
            </a:pathLst>
          </a:custGeom>
          <a:solidFill>
            <a:srgbClr val="FFFFFF">
              <a:alpha val="10195"/>
            </a:srgbClr>
          </a:solidFill>
        </p:spPr>
        <p:txBody>
          <a:bodyPr wrap="square" lIns="0" tIns="0" rIns="0" bIns="0" rtlCol="0"/>
          <a:lstStyle/>
          <a:p>
            <a:endParaRPr/>
          </a:p>
        </p:txBody>
      </p:sp>
      <p:sp>
        <p:nvSpPr>
          <p:cNvPr id="28" name="bk object 28"/>
          <p:cNvSpPr/>
          <p:nvPr/>
        </p:nvSpPr>
        <p:spPr>
          <a:xfrm>
            <a:off x="6707123" y="6519671"/>
            <a:ext cx="1600200" cy="338455"/>
          </a:xfrm>
          <a:custGeom>
            <a:avLst/>
            <a:gdLst/>
            <a:ahLst/>
            <a:cxnLst/>
            <a:rect l="l" t="t" r="r" b="b"/>
            <a:pathLst>
              <a:path w="1600200" h="338454">
                <a:moveTo>
                  <a:pt x="0" y="338327"/>
                </a:moveTo>
                <a:lnTo>
                  <a:pt x="1600200" y="338327"/>
                </a:lnTo>
                <a:lnTo>
                  <a:pt x="1600200" y="0"/>
                </a:lnTo>
                <a:lnTo>
                  <a:pt x="0" y="0"/>
                </a:lnTo>
                <a:lnTo>
                  <a:pt x="0" y="338327"/>
                </a:lnTo>
                <a:close/>
              </a:path>
            </a:pathLst>
          </a:custGeom>
          <a:solidFill>
            <a:srgbClr val="FFFFFF">
              <a:alpha val="10195"/>
            </a:srgbClr>
          </a:solidFill>
        </p:spPr>
        <p:txBody>
          <a:bodyPr wrap="square" lIns="0" tIns="0" rIns="0" bIns="0" rtlCol="0"/>
          <a:lstStyle/>
          <a:p>
            <a:endParaRPr/>
          </a:p>
        </p:txBody>
      </p:sp>
      <p:sp>
        <p:nvSpPr>
          <p:cNvPr id="29" name="bk object 29"/>
          <p:cNvSpPr/>
          <p:nvPr/>
        </p:nvSpPr>
        <p:spPr>
          <a:xfrm>
            <a:off x="8764523" y="0"/>
            <a:ext cx="379730" cy="6858000"/>
          </a:xfrm>
          <a:custGeom>
            <a:avLst/>
            <a:gdLst/>
            <a:ahLst/>
            <a:cxnLst/>
            <a:rect l="l" t="t" r="r" b="b"/>
            <a:pathLst>
              <a:path w="379729" h="6858000">
                <a:moveTo>
                  <a:pt x="0" y="6857999"/>
                </a:moveTo>
                <a:lnTo>
                  <a:pt x="379475" y="6857999"/>
                </a:lnTo>
                <a:lnTo>
                  <a:pt x="379475" y="0"/>
                </a:lnTo>
                <a:lnTo>
                  <a:pt x="0" y="0"/>
                </a:lnTo>
                <a:lnTo>
                  <a:pt x="0" y="6857999"/>
                </a:lnTo>
                <a:close/>
              </a:path>
            </a:pathLst>
          </a:custGeom>
          <a:solidFill>
            <a:srgbClr val="FFFFFF">
              <a:alpha val="10195"/>
            </a:srgbClr>
          </a:solidFill>
        </p:spPr>
        <p:txBody>
          <a:bodyPr wrap="square" lIns="0" tIns="0" rIns="0" bIns="0" rtlCol="0"/>
          <a:lstStyle/>
          <a:p>
            <a:endParaRPr/>
          </a:p>
        </p:txBody>
      </p:sp>
      <p:sp>
        <p:nvSpPr>
          <p:cNvPr id="2" name="Holder 2"/>
          <p:cNvSpPr>
            <a:spLocks noGrp="1"/>
          </p:cNvSpPr>
          <p:nvPr>
            <p:ph type="title"/>
          </p:nvPr>
        </p:nvSpPr>
        <p:spPr/>
        <p:txBody>
          <a:bodyPr lIns="0" tIns="0" rIns="0" bIns="0"/>
          <a:lstStyle>
            <a:lvl1pPr>
              <a:defRPr sz="3200" b="1" i="0">
                <a:solidFill>
                  <a:srgbClr val="93C500"/>
                </a:solidFill>
                <a:latin typeface="Calibri"/>
                <a:cs typeface="Calibri"/>
              </a:defRPr>
            </a:lvl1pPr>
          </a:lstStyle>
          <a:p>
            <a:endParaRPr/>
          </a:p>
        </p:txBody>
      </p:sp>
      <p:sp>
        <p:nvSpPr>
          <p:cNvPr id="3" name="Holder 3"/>
          <p:cNvSpPr>
            <a:spLocks noGrp="1"/>
          </p:cNvSpPr>
          <p:nvPr>
            <p:ph type="body" idx="1"/>
          </p:nvPr>
        </p:nvSpPr>
        <p:spPr/>
        <p:txBody>
          <a:bodyPr lIns="0" tIns="0" rIns="0" bIns="0"/>
          <a:lstStyle>
            <a:lvl1pPr>
              <a:defRPr sz="1600" b="0" i="0">
                <a:solidFill>
                  <a:srgbClr val="3D3C2C"/>
                </a:solidFill>
                <a:latin typeface="Calibri"/>
                <a:cs typeface="Calibri"/>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pPr/>
              <a:t>8/24/2021</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200" b="1" i="0">
                <a:solidFill>
                  <a:srgbClr val="93C500"/>
                </a:solidFill>
                <a:latin typeface="Calibri"/>
                <a:cs typeface="Calibri"/>
              </a:defRPr>
            </a:lvl1pPr>
          </a:lstStyle>
          <a:p>
            <a:endParaRPr/>
          </a:p>
        </p:txBody>
      </p:sp>
      <p:sp>
        <p:nvSpPr>
          <p:cNvPr id="3" name="Holder 3"/>
          <p:cNvSpPr>
            <a:spLocks noGrp="1"/>
          </p:cNvSpPr>
          <p:nvPr>
            <p:ph sz="half" idx="2"/>
          </p:nvPr>
        </p:nvSpPr>
        <p:spPr>
          <a:xfrm>
            <a:off x="457200" y="1577340"/>
            <a:ext cx="397764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709160" y="1577340"/>
            <a:ext cx="397764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pPr/>
              <a:t>8/24/2021</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0"/>
            <a:ext cx="9144000" cy="6858000"/>
          </a:xfrm>
          <a:prstGeom prst="rect">
            <a:avLst/>
          </a:prstGeom>
          <a:blipFill>
            <a:blip r:embed="rId2" cstate="print"/>
            <a:stretch>
              <a:fillRect/>
            </a:stretch>
          </a:blipFill>
        </p:spPr>
        <p:txBody>
          <a:bodyPr wrap="square" lIns="0" tIns="0" rIns="0" bIns="0" rtlCol="0"/>
          <a:lstStyle/>
          <a:p>
            <a:endParaRPr/>
          </a:p>
        </p:txBody>
      </p:sp>
      <p:sp>
        <p:nvSpPr>
          <p:cNvPr id="17" name="bk object 17"/>
          <p:cNvSpPr/>
          <p:nvPr/>
        </p:nvSpPr>
        <p:spPr>
          <a:xfrm>
            <a:off x="992124" y="0"/>
            <a:ext cx="1600200" cy="334010"/>
          </a:xfrm>
          <a:custGeom>
            <a:avLst/>
            <a:gdLst/>
            <a:ahLst/>
            <a:cxnLst/>
            <a:rect l="l" t="t" r="r" b="b"/>
            <a:pathLst>
              <a:path w="1600200" h="334010">
                <a:moveTo>
                  <a:pt x="0" y="333756"/>
                </a:moveTo>
                <a:lnTo>
                  <a:pt x="1600200" y="333756"/>
                </a:lnTo>
                <a:lnTo>
                  <a:pt x="1600200" y="0"/>
                </a:lnTo>
                <a:lnTo>
                  <a:pt x="0" y="0"/>
                </a:lnTo>
                <a:lnTo>
                  <a:pt x="0" y="333756"/>
                </a:lnTo>
                <a:close/>
              </a:path>
            </a:pathLst>
          </a:custGeom>
          <a:solidFill>
            <a:srgbClr val="FFFFFF">
              <a:alpha val="10195"/>
            </a:srgbClr>
          </a:solidFill>
        </p:spPr>
        <p:txBody>
          <a:bodyPr wrap="square" lIns="0" tIns="0" rIns="0" bIns="0" rtlCol="0"/>
          <a:lstStyle/>
          <a:p>
            <a:endParaRPr/>
          </a:p>
        </p:txBody>
      </p:sp>
      <p:sp>
        <p:nvSpPr>
          <p:cNvPr id="18" name="bk object 18"/>
          <p:cNvSpPr/>
          <p:nvPr/>
        </p:nvSpPr>
        <p:spPr>
          <a:xfrm>
            <a:off x="992124" y="6519671"/>
            <a:ext cx="1600200" cy="338455"/>
          </a:xfrm>
          <a:custGeom>
            <a:avLst/>
            <a:gdLst/>
            <a:ahLst/>
            <a:cxnLst/>
            <a:rect l="l" t="t" r="r" b="b"/>
            <a:pathLst>
              <a:path w="1600200" h="338454">
                <a:moveTo>
                  <a:pt x="0" y="338327"/>
                </a:moveTo>
                <a:lnTo>
                  <a:pt x="1600200" y="338327"/>
                </a:lnTo>
                <a:lnTo>
                  <a:pt x="1600200" y="0"/>
                </a:lnTo>
                <a:lnTo>
                  <a:pt x="0" y="0"/>
                </a:lnTo>
                <a:lnTo>
                  <a:pt x="0" y="338327"/>
                </a:lnTo>
                <a:close/>
              </a:path>
            </a:pathLst>
          </a:custGeom>
          <a:solidFill>
            <a:srgbClr val="FFFFFF">
              <a:alpha val="10195"/>
            </a:srgbClr>
          </a:solidFill>
        </p:spPr>
        <p:txBody>
          <a:bodyPr wrap="square" lIns="0" tIns="0" rIns="0" bIns="0" rtlCol="0"/>
          <a:lstStyle/>
          <a:p>
            <a:endParaRPr/>
          </a:p>
        </p:txBody>
      </p:sp>
      <p:sp>
        <p:nvSpPr>
          <p:cNvPr id="19" name="bk object 19"/>
          <p:cNvSpPr/>
          <p:nvPr/>
        </p:nvSpPr>
        <p:spPr>
          <a:xfrm>
            <a:off x="77723" y="0"/>
            <a:ext cx="457200" cy="6858000"/>
          </a:xfrm>
          <a:custGeom>
            <a:avLst/>
            <a:gdLst/>
            <a:ahLst/>
            <a:cxnLst/>
            <a:rect l="l" t="t" r="r" b="b"/>
            <a:pathLst>
              <a:path w="457200" h="6858000">
                <a:moveTo>
                  <a:pt x="0" y="6858000"/>
                </a:moveTo>
                <a:lnTo>
                  <a:pt x="457200" y="6858000"/>
                </a:lnTo>
                <a:lnTo>
                  <a:pt x="457200" y="0"/>
                </a:lnTo>
                <a:lnTo>
                  <a:pt x="0" y="0"/>
                </a:lnTo>
                <a:lnTo>
                  <a:pt x="0" y="6858000"/>
                </a:lnTo>
                <a:close/>
              </a:path>
            </a:pathLst>
          </a:custGeom>
          <a:solidFill>
            <a:srgbClr val="FFFFFF">
              <a:alpha val="10195"/>
            </a:srgbClr>
          </a:solidFill>
        </p:spPr>
        <p:txBody>
          <a:bodyPr wrap="square" lIns="0" tIns="0" rIns="0" bIns="0" rtlCol="0"/>
          <a:lstStyle/>
          <a:p>
            <a:endParaRPr/>
          </a:p>
        </p:txBody>
      </p:sp>
      <p:sp>
        <p:nvSpPr>
          <p:cNvPr id="20" name="bk object 20"/>
          <p:cNvSpPr/>
          <p:nvPr/>
        </p:nvSpPr>
        <p:spPr>
          <a:xfrm>
            <a:off x="306324" y="0"/>
            <a:ext cx="762000" cy="6858000"/>
          </a:xfrm>
          <a:custGeom>
            <a:avLst/>
            <a:gdLst/>
            <a:ahLst/>
            <a:cxnLst/>
            <a:rect l="l" t="t" r="r" b="b"/>
            <a:pathLst>
              <a:path w="762000" h="6858000">
                <a:moveTo>
                  <a:pt x="0" y="6858000"/>
                </a:moveTo>
                <a:lnTo>
                  <a:pt x="762000" y="6858000"/>
                </a:lnTo>
                <a:lnTo>
                  <a:pt x="762000" y="0"/>
                </a:lnTo>
                <a:lnTo>
                  <a:pt x="0" y="0"/>
                </a:lnTo>
                <a:lnTo>
                  <a:pt x="0" y="6858000"/>
                </a:lnTo>
                <a:close/>
              </a:path>
            </a:pathLst>
          </a:custGeom>
          <a:solidFill>
            <a:srgbClr val="FFFFFF">
              <a:alpha val="10195"/>
            </a:srgbClr>
          </a:solidFill>
        </p:spPr>
        <p:txBody>
          <a:bodyPr wrap="square" lIns="0" tIns="0" rIns="0" bIns="0" rtlCol="0"/>
          <a:lstStyle/>
          <a:p>
            <a:endParaRPr/>
          </a:p>
        </p:txBody>
      </p:sp>
      <p:sp>
        <p:nvSpPr>
          <p:cNvPr id="21" name="bk object 21"/>
          <p:cNvSpPr/>
          <p:nvPr/>
        </p:nvSpPr>
        <p:spPr>
          <a:xfrm>
            <a:off x="1414272" y="0"/>
            <a:ext cx="1600200" cy="334010"/>
          </a:xfrm>
          <a:custGeom>
            <a:avLst/>
            <a:gdLst/>
            <a:ahLst/>
            <a:cxnLst/>
            <a:rect l="l" t="t" r="r" b="b"/>
            <a:pathLst>
              <a:path w="1600200" h="334010">
                <a:moveTo>
                  <a:pt x="0" y="333756"/>
                </a:moveTo>
                <a:lnTo>
                  <a:pt x="1600200" y="333756"/>
                </a:lnTo>
                <a:lnTo>
                  <a:pt x="1600200" y="0"/>
                </a:lnTo>
                <a:lnTo>
                  <a:pt x="0" y="0"/>
                </a:lnTo>
                <a:lnTo>
                  <a:pt x="0" y="333756"/>
                </a:lnTo>
                <a:close/>
              </a:path>
            </a:pathLst>
          </a:custGeom>
          <a:solidFill>
            <a:srgbClr val="FFFFFF">
              <a:alpha val="10195"/>
            </a:srgbClr>
          </a:solidFill>
        </p:spPr>
        <p:txBody>
          <a:bodyPr wrap="square" lIns="0" tIns="0" rIns="0" bIns="0" rtlCol="0"/>
          <a:lstStyle/>
          <a:p>
            <a:endParaRPr/>
          </a:p>
        </p:txBody>
      </p:sp>
      <p:sp>
        <p:nvSpPr>
          <p:cNvPr id="22" name="bk object 22"/>
          <p:cNvSpPr/>
          <p:nvPr/>
        </p:nvSpPr>
        <p:spPr>
          <a:xfrm>
            <a:off x="1414272" y="6519671"/>
            <a:ext cx="1600200" cy="338455"/>
          </a:xfrm>
          <a:custGeom>
            <a:avLst/>
            <a:gdLst/>
            <a:ahLst/>
            <a:cxnLst/>
            <a:rect l="l" t="t" r="r" b="b"/>
            <a:pathLst>
              <a:path w="1600200" h="338454">
                <a:moveTo>
                  <a:pt x="0" y="338327"/>
                </a:moveTo>
                <a:lnTo>
                  <a:pt x="1600200" y="338327"/>
                </a:lnTo>
                <a:lnTo>
                  <a:pt x="1600200" y="0"/>
                </a:lnTo>
                <a:lnTo>
                  <a:pt x="0" y="0"/>
                </a:lnTo>
                <a:lnTo>
                  <a:pt x="0" y="338327"/>
                </a:lnTo>
                <a:close/>
              </a:path>
            </a:pathLst>
          </a:custGeom>
          <a:solidFill>
            <a:srgbClr val="FFFFFF">
              <a:alpha val="10195"/>
            </a:srgbClr>
          </a:solidFill>
        </p:spPr>
        <p:txBody>
          <a:bodyPr wrap="square" lIns="0" tIns="0" rIns="0" bIns="0" rtlCol="0"/>
          <a:lstStyle/>
          <a:p>
            <a:endParaRPr/>
          </a:p>
        </p:txBody>
      </p:sp>
      <p:sp>
        <p:nvSpPr>
          <p:cNvPr id="23" name="bk object 23"/>
          <p:cNvSpPr/>
          <p:nvPr/>
        </p:nvSpPr>
        <p:spPr>
          <a:xfrm>
            <a:off x="499872" y="0"/>
            <a:ext cx="457200" cy="334010"/>
          </a:xfrm>
          <a:custGeom>
            <a:avLst/>
            <a:gdLst/>
            <a:ahLst/>
            <a:cxnLst/>
            <a:rect l="l" t="t" r="r" b="b"/>
            <a:pathLst>
              <a:path w="457200" h="334010">
                <a:moveTo>
                  <a:pt x="0" y="333756"/>
                </a:moveTo>
                <a:lnTo>
                  <a:pt x="457200" y="333756"/>
                </a:lnTo>
                <a:lnTo>
                  <a:pt x="457200" y="0"/>
                </a:lnTo>
                <a:lnTo>
                  <a:pt x="0" y="0"/>
                </a:lnTo>
                <a:lnTo>
                  <a:pt x="0" y="333756"/>
                </a:lnTo>
                <a:close/>
              </a:path>
            </a:pathLst>
          </a:custGeom>
          <a:solidFill>
            <a:srgbClr val="FFFFFF">
              <a:alpha val="10195"/>
            </a:srgbClr>
          </a:solidFill>
        </p:spPr>
        <p:txBody>
          <a:bodyPr wrap="square" lIns="0" tIns="0" rIns="0" bIns="0" rtlCol="0"/>
          <a:lstStyle/>
          <a:p>
            <a:endParaRPr/>
          </a:p>
        </p:txBody>
      </p:sp>
      <p:sp>
        <p:nvSpPr>
          <p:cNvPr id="24" name="bk object 24"/>
          <p:cNvSpPr/>
          <p:nvPr/>
        </p:nvSpPr>
        <p:spPr>
          <a:xfrm>
            <a:off x="499872" y="6519671"/>
            <a:ext cx="457200" cy="338455"/>
          </a:xfrm>
          <a:custGeom>
            <a:avLst/>
            <a:gdLst/>
            <a:ahLst/>
            <a:cxnLst/>
            <a:rect l="l" t="t" r="r" b="b"/>
            <a:pathLst>
              <a:path w="457200" h="338454">
                <a:moveTo>
                  <a:pt x="0" y="338327"/>
                </a:moveTo>
                <a:lnTo>
                  <a:pt x="457200" y="338327"/>
                </a:lnTo>
                <a:lnTo>
                  <a:pt x="457200" y="0"/>
                </a:lnTo>
                <a:lnTo>
                  <a:pt x="0" y="0"/>
                </a:lnTo>
                <a:lnTo>
                  <a:pt x="0" y="338327"/>
                </a:lnTo>
                <a:close/>
              </a:path>
            </a:pathLst>
          </a:custGeom>
          <a:solidFill>
            <a:srgbClr val="FFFFFF">
              <a:alpha val="10195"/>
            </a:srgbClr>
          </a:solidFill>
        </p:spPr>
        <p:txBody>
          <a:bodyPr wrap="square" lIns="0" tIns="0" rIns="0" bIns="0" rtlCol="0"/>
          <a:lstStyle/>
          <a:p>
            <a:endParaRPr/>
          </a:p>
        </p:txBody>
      </p:sp>
      <p:sp>
        <p:nvSpPr>
          <p:cNvPr id="25" name="bk object 25"/>
          <p:cNvSpPr/>
          <p:nvPr/>
        </p:nvSpPr>
        <p:spPr>
          <a:xfrm>
            <a:off x="728472" y="0"/>
            <a:ext cx="762000" cy="334010"/>
          </a:xfrm>
          <a:custGeom>
            <a:avLst/>
            <a:gdLst/>
            <a:ahLst/>
            <a:cxnLst/>
            <a:rect l="l" t="t" r="r" b="b"/>
            <a:pathLst>
              <a:path w="762000" h="334010">
                <a:moveTo>
                  <a:pt x="0" y="333756"/>
                </a:moveTo>
                <a:lnTo>
                  <a:pt x="762000" y="333756"/>
                </a:lnTo>
                <a:lnTo>
                  <a:pt x="762000" y="0"/>
                </a:lnTo>
                <a:lnTo>
                  <a:pt x="0" y="0"/>
                </a:lnTo>
                <a:lnTo>
                  <a:pt x="0" y="333756"/>
                </a:lnTo>
                <a:close/>
              </a:path>
            </a:pathLst>
          </a:custGeom>
          <a:solidFill>
            <a:srgbClr val="FFFFFF">
              <a:alpha val="10195"/>
            </a:srgbClr>
          </a:solidFill>
        </p:spPr>
        <p:txBody>
          <a:bodyPr wrap="square" lIns="0" tIns="0" rIns="0" bIns="0" rtlCol="0"/>
          <a:lstStyle/>
          <a:p>
            <a:endParaRPr/>
          </a:p>
        </p:txBody>
      </p:sp>
      <p:sp>
        <p:nvSpPr>
          <p:cNvPr id="26" name="bk object 26"/>
          <p:cNvSpPr/>
          <p:nvPr/>
        </p:nvSpPr>
        <p:spPr>
          <a:xfrm>
            <a:off x="728472" y="6519671"/>
            <a:ext cx="762000" cy="338455"/>
          </a:xfrm>
          <a:custGeom>
            <a:avLst/>
            <a:gdLst/>
            <a:ahLst/>
            <a:cxnLst/>
            <a:rect l="l" t="t" r="r" b="b"/>
            <a:pathLst>
              <a:path w="762000" h="338454">
                <a:moveTo>
                  <a:pt x="0" y="338327"/>
                </a:moveTo>
                <a:lnTo>
                  <a:pt x="762000" y="338327"/>
                </a:lnTo>
                <a:lnTo>
                  <a:pt x="762000" y="0"/>
                </a:lnTo>
                <a:lnTo>
                  <a:pt x="0" y="0"/>
                </a:lnTo>
                <a:lnTo>
                  <a:pt x="0" y="338327"/>
                </a:lnTo>
                <a:close/>
              </a:path>
            </a:pathLst>
          </a:custGeom>
          <a:solidFill>
            <a:srgbClr val="FFFFFF">
              <a:alpha val="10195"/>
            </a:srgbClr>
          </a:solidFill>
        </p:spPr>
        <p:txBody>
          <a:bodyPr wrap="square" lIns="0" tIns="0" rIns="0" bIns="0" rtlCol="0"/>
          <a:lstStyle/>
          <a:p>
            <a:endParaRPr/>
          </a:p>
        </p:txBody>
      </p:sp>
      <p:sp>
        <p:nvSpPr>
          <p:cNvPr id="27" name="bk object 27"/>
          <p:cNvSpPr/>
          <p:nvPr/>
        </p:nvSpPr>
        <p:spPr>
          <a:xfrm>
            <a:off x="8240268" y="0"/>
            <a:ext cx="67310" cy="334010"/>
          </a:xfrm>
          <a:custGeom>
            <a:avLst/>
            <a:gdLst/>
            <a:ahLst/>
            <a:cxnLst/>
            <a:rect l="l" t="t" r="r" b="b"/>
            <a:pathLst>
              <a:path w="67309" h="334010">
                <a:moveTo>
                  <a:pt x="0" y="333756"/>
                </a:moveTo>
                <a:lnTo>
                  <a:pt x="67055" y="333756"/>
                </a:lnTo>
                <a:lnTo>
                  <a:pt x="67055" y="0"/>
                </a:lnTo>
                <a:lnTo>
                  <a:pt x="0" y="0"/>
                </a:lnTo>
                <a:lnTo>
                  <a:pt x="0" y="333756"/>
                </a:lnTo>
                <a:close/>
              </a:path>
            </a:pathLst>
          </a:custGeom>
          <a:solidFill>
            <a:srgbClr val="FFFFFF">
              <a:alpha val="10195"/>
            </a:srgbClr>
          </a:solidFill>
        </p:spPr>
        <p:txBody>
          <a:bodyPr wrap="square" lIns="0" tIns="0" rIns="0" bIns="0" rtlCol="0"/>
          <a:lstStyle/>
          <a:p>
            <a:endParaRPr/>
          </a:p>
        </p:txBody>
      </p:sp>
      <p:sp>
        <p:nvSpPr>
          <p:cNvPr id="28" name="bk object 28"/>
          <p:cNvSpPr/>
          <p:nvPr/>
        </p:nvSpPr>
        <p:spPr>
          <a:xfrm>
            <a:off x="6707123" y="6519671"/>
            <a:ext cx="1600200" cy="338455"/>
          </a:xfrm>
          <a:custGeom>
            <a:avLst/>
            <a:gdLst/>
            <a:ahLst/>
            <a:cxnLst/>
            <a:rect l="l" t="t" r="r" b="b"/>
            <a:pathLst>
              <a:path w="1600200" h="338454">
                <a:moveTo>
                  <a:pt x="0" y="338327"/>
                </a:moveTo>
                <a:lnTo>
                  <a:pt x="1600200" y="338327"/>
                </a:lnTo>
                <a:lnTo>
                  <a:pt x="1600200" y="0"/>
                </a:lnTo>
                <a:lnTo>
                  <a:pt x="0" y="0"/>
                </a:lnTo>
                <a:lnTo>
                  <a:pt x="0" y="338327"/>
                </a:lnTo>
                <a:close/>
              </a:path>
            </a:pathLst>
          </a:custGeom>
          <a:solidFill>
            <a:srgbClr val="FFFFFF">
              <a:alpha val="10195"/>
            </a:srgbClr>
          </a:solidFill>
        </p:spPr>
        <p:txBody>
          <a:bodyPr wrap="square" lIns="0" tIns="0" rIns="0" bIns="0" rtlCol="0"/>
          <a:lstStyle/>
          <a:p>
            <a:endParaRPr/>
          </a:p>
        </p:txBody>
      </p:sp>
      <p:sp>
        <p:nvSpPr>
          <p:cNvPr id="29" name="bk object 29"/>
          <p:cNvSpPr/>
          <p:nvPr/>
        </p:nvSpPr>
        <p:spPr>
          <a:xfrm>
            <a:off x="8764523" y="0"/>
            <a:ext cx="379730" cy="6858000"/>
          </a:xfrm>
          <a:custGeom>
            <a:avLst/>
            <a:gdLst/>
            <a:ahLst/>
            <a:cxnLst/>
            <a:rect l="l" t="t" r="r" b="b"/>
            <a:pathLst>
              <a:path w="379729" h="6858000">
                <a:moveTo>
                  <a:pt x="0" y="6857999"/>
                </a:moveTo>
                <a:lnTo>
                  <a:pt x="379475" y="6857999"/>
                </a:lnTo>
                <a:lnTo>
                  <a:pt x="379475" y="0"/>
                </a:lnTo>
                <a:lnTo>
                  <a:pt x="0" y="0"/>
                </a:lnTo>
                <a:lnTo>
                  <a:pt x="0" y="6857999"/>
                </a:lnTo>
                <a:close/>
              </a:path>
            </a:pathLst>
          </a:custGeom>
          <a:solidFill>
            <a:srgbClr val="FFFFFF">
              <a:alpha val="10195"/>
            </a:srgbClr>
          </a:solidFill>
        </p:spPr>
        <p:txBody>
          <a:bodyPr wrap="square" lIns="0" tIns="0" rIns="0" bIns="0" rtlCol="0"/>
          <a:lstStyle/>
          <a:p>
            <a:endParaRPr/>
          </a:p>
        </p:txBody>
      </p:sp>
      <p:sp>
        <p:nvSpPr>
          <p:cNvPr id="30" name="bk object 30"/>
          <p:cNvSpPr/>
          <p:nvPr/>
        </p:nvSpPr>
        <p:spPr>
          <a:xfrm>
            <a:off x="8231123" y="0"/>
            <a:ext cx="762000" cy="6858000"/>
          </a:xfrm>
          <a:custGeom>
            <a:avLst/>
            <a:gdLst/>
            <a:ahLst/>
            <a:cxnLst/>
            <a:rect l="l" t="t" r="r" b="b"/>
            <a:pathLst>
              <a:path w="762000" h="6858000">
                <a:moveTo>
                  <a:pt x="0" y="6858000"/>
                </a:moveTo>
                <a:lnTo>
                  <a:pt x="762000" y="6858000"/>
                </a:lnTo>
                <a:lnTo>
                  <a:pt x="762000" y="0"/>
                </a:lnTo>
                <a:lnTo>
                  <a:pt x="0" y="0"/>
                </a:lnTo>
                <a:lnTo>
                  <a:pt x="0" y="6858000"/>
                </a:lnTo>
                <a:close/>
              </a:path>
            </a:pathLst>
          </a:custGeom>
          <a:solidFill>
            <a:srgbClr val="FFFFFF">
              <a:alpha val="10195"/>
            </a:srgbClr>
          </a:solidFill>
        </p:spPr>
        <p:txBody>
          <a:bodyPr wrap="square" lIns="0" tIns="0" rIns="0" bIns="0" rtlCol="0"/>
          <a:lstStyle/>
          <a:p>
            <a:endParaRPr/>
          </a:p>
        </p:txBody>
      </p:sp>
      <p:sp>
        <p:nvSpPr>
          <p:cNvPr id="31" name="bk object 31"/>
          <p:cNvSpPr/>
          <p:nvPr/>
        </p:nvSpPr>
        <p:spPr>
          <a:xfrm>
            <a:off x="3887723" y="0"/>
            <a:ext cx="673735" cy="334010"/>
          </a:xfrm>
          <a:custGeom>
            <a:avLst/>
            <a:gdLst/>
            <a:ahLst/>
            <a:cxnLst/>
            <a:rect l="l" t="t" r="r" b="b"/>
            <a:pathLst>
              <a:path w="673735" h="334010">
                <a:moveTo>
                  <a:pt x="0" y="333756"/>
                </a:moveTo>
                <a:lnTo>
                  <a:pt x="673608" y="333756"/>
                </a:lnTo>
                <a:lnTo>
                  <a:pt x="673608" y="0"/>
                </a:lnTo>
                <a:lnTo>
                  <a:pt x="0" y="0"/>
                </a:lnTo>
                <a:lnTo>
                  <a:pt x="0" y="333756"/>
                </a:lnTo>
                <a:close/>
              </a:path>
            </a:pathLst>
          </a:custGeom>
          <a:solidFill>
            <a:srgbClr val="FFFFFF">
              <a:alpha val="10195"/>
            </a:srgbClr>
          </a:solidFill>
        </p:spPr>
        <p:txBody>
          <a:bodyPr wrap="square" lIns="0" tIns="0" rIns="0" bIns="0" rtlCol="0"/>
          <a:lstStyle/>
          <a:p>
            <a:endParaRPr/>
          </a:p>
        </p:txBody>
      </p:sp>
      <p:sp>
        <p:nvSpPr>
          <p:cNvPr id="32" name="bk object 32"/>
          <p:cNvSpPr/>
          <p:nvPr/>
        </p:nvSpPr>
        <p:spPr>
          <a:xfrm>
            <a:off x="3887723" y="6519671"/>
            <a:ext cx="2819400" cy="338455"/>
          </a:xfrm>
          <a:custGeom>
            <a:avLst/>
            <a:gdLst/>
            <a:ahLst/>
            <a:cxnLst/>
            <a:rect l="l" t="t" r="r" b="b"/>
            <a:pathLst>
              <a:path w="2819400" h="338454">
                <a:moveTo>
                  <a:pt x="0" y="338327"/>
                </a:moveTo>
                <a:lnTo>
                  <a:pt x="2819400" y="338327"/>
                </a:lnTo>
                <a:lnTo>
                  <a:pt x="2819400" y="0"/>
                </a:lnTo>
                <a:lnTo>
                  <a:pt x="0" y="0"/>
                </a:lnTo>
                <a:lnTo>
                  <a:pt x="0" y="338327"/>
                </a:lnTo>
                <a:close/>
              </a:path>
            </a:pathLst>
          </a:custGeom>
          <a:solidFill>
            <a:srgbClr val="FFFFFF">
              <a:alpha val="10195"/>
            </a:srgbClr>
          </a:solidFill>
        </p:spPr>
        <p:txBody>
          <a:bodyPr wrap="square" lIns="0" tIns="0" rIns="0" bIns="0" rtlCol="0"/>
          <a:lstStyle/>
          <a:p>
            <a:endParaRPr/>
          </a:p>
        </p:txBody>
      </p:sp>
      <p:sp>
        <p:nvSpPr>
          <p:cNvPr id="33" name="bk object 33"/>
          <p:cNvSpPr/>
          <p:nvPr/>
        </p:nvSpPr>
        <p:spPr>
          <a:xfrm>
            <a:off x="50292" y="0"/>
            <a:ext cx="9100058" cy="6864349"/>
          </a:xfrm>
          <a:prstGeom prst="rect">
            <a:avLst/>
          </a:prstGeom>
          <a:blipFill>
            <a:blip r:embed="rId3" cstate="print"/>
            <a:stretch>
              <a:fillRect/>
            </a:stretch>
          </a:blipFill>
        </p:spPr>
        <p:txBody>
          <a:bodyPr wrap="square" lIns="0" tIns="0" rIns="0" bIns="0" rtlCol="0"/>
          <a:lstStyle/>
          <a:p>
            <a:endParaRPr/>
          </a:p>
        </p:txBody>
      </p:sp>
      <p:sp>
        <p:nvSpPr>
          <p:cNvPr id="34" name="bk object 34"/>
          <p:cNvSpPr/>
          <p:nvPr/>
        </p:nvSpPr>
        <p:spPr>
          <a:xfrm>
            <a:off x="457200" y="333756"/>
            <a:ext cx="8229600" cy="6186170"/>
          </a:xfrm>
          <a:custGeom>
            <a:avLst/>
            <a:gdLst/>
            <a:ahLst/>
            <a:cxnLst/>
            <a:rect l="l" t="t" r="r" b="b"/>
            <a:pathLst>
              <a:path w="8229600" h="6186170">
                <a:moveTo>
                  <a:pt x="0" y="6185916"/>
                </a:moveTo>
                <a:lnTo>
                  <a:pt x="8229600" y="6185916"/>
                </a:lnTo>
                <a:lnTo>
                  <a:pt x="8229600" y="0"/>
                </a:lnTo>
                <a:lnTo>
                  <a:pt x="0" y="0"/>
                </a:lnTo>
                <a:lnTo>
                  <a:pt x="0" y="6185916"/>
                </a:lnTo>
                <a:close/>
              </a:path>
            </a:pathLst>
          </a:custGeom>
          <a:solidFill>
            <a:srgbClr val="FFFFFF"/>
          </a:solidFill>
        </p:spPr>
        <p:txBody>
          <a:bodyPr wrap="square" lIns="0" tIns="0" rIns="0" bIns="0" rtlCol="0"/>
          <a:lstStyle/>
          <a:p>
            <a:endParaRPr/>
          </a:p>
        </p:txBody>
      </p:sp>
      <p:sp>
        <p:nvSpPr>
          <p:cNvPr id="35" name="bk object 35"/>
          <p:cNvSpPr/>
          <p:nvPr/>
        </p:nvSpPr>
        <p:spPr>
          <a:xfrm>
            <a:off x="457200" y="333756"/>
            <a:ext cx="8229600" cy="6186170"/>
          </a:xfrm>
          <a:custGeom>
            <a:avLst/>
            <a:gdLst/>
            <a:ahLst/>
            <a:cxnLst/>
            <a:rect l="l" t="t" r="r" b="b"/>
            <a:pathLst>
              <a:path w="8229600" h="6186170">
                <a:moveTo>
                  <a:pt x="0" y="6185916"/>
                </a:moveTo>
                <a:lnTo>
                  <a:pt x="8229600" y="6185916"/>
                </a:lnTo>
                <a:lnTo>
                  <a:pt x="8229600" y="0"/>
                </a:lnTo>
                <a:lnTo>
                  <a:pt x="0" y="0"/>
                </a:lnTo>
                <a:lnTo>
                  <a:pt x="0" y="6185916"/>
                </a:lnTo>
                <a:close/>
              </a:path>
            </a:pathLst>
          </a:custGeom>
          <a:ln w="6096">
            <a:solidFill>
              <a:srgbClr val="000000"/>
            </a:solidFill>
          </a:ln>
        </p:spPr>
        <p:txBody>
          <a:bodyPr wrap="square" lIns="0" tIns="0" rIns="0" bIns="0" rtlCol="0"/>
          <a:lstStyle/>
          <a:p>
            <a:endParaRPr/>
          </a:p>
        </p:txBody>
      </p:sp>
      <p:sp>
        <p:nvSpPr>
          <p:cNvPr id="36" name="bk object 36"/>
          <p:cNvSpPr/>
          <p:nvPr/>
        </p:nvSpPr>
        <p:spPr>
          <a:xfrm>
            <a:off x="4561332" y="0"/>
            <a:ext cx="3679190" cy="678180"/>
          </a:xfrm>
          <a:custGeom>
            <a:avLst/>
            <a:gdLst/>
            <a:ahLst/>
            <a:cxnLst/>
            <a:rect l="l" t="t" r="r" b="b"/>
            <a:pathLst>
              <a:path w="3679190" h="678180">
                <a:moveTo>
                  <a:pt x="0" y="678179"/>
                </a:moveTo>
                <a:lnTo>
                  <a:pt x="3678936" y="678179"/>
                </a:lnTo>
                <a:lnTo>
                  <a:pt x="3678936" y="0"/>
                </a:lnTo>
                <a:lnTo>
                  <a:pt x="0" y="0"/>
                </a:lnTo>
                <a:lnTo>
                  <a:pt x="0" y="678179"/>
                </a:lnTo>
                <a:close/>
              </a:path>
            </a:pathLst>
          </a:custGeom>
          <a:solidFill>
            <a:srgbClr val="F5F5F5"/>
          </a:solidFill>
        </p:spPr>
        <p:txBody>
          <a:bodyPr wrap="square" lIns="0" tIns="0" rIns="0" bIns="0" rtlCol="0"/>
          <a:lstStyle/>
          <a:p>
            <a:endParaRPr/>
          </a:p>
        </p:txBody>
      </p:sp>
      <p:sp>
        <p:nvSpPr>
          <p:cNvPr id="37" name="bk object 37"/>
          <p:cNvSpPr/>
          <p:nvPr/>
        </p:nvSpPr>
        <p:spPr>
          <a:xfrm>
            <a:off x="4561332" y="0"/>
            <a:ext cx="3679190" cy="678180"/>
          </a:xfrm>
          <a:custGeom>
            <a:avLst/>
            <a:gdLst/>
            <a:ahLst/>
            <a:cxnLst/>
            <a:rect l="l" t="t" r="r" b="b"/>
            <a:pathLst>
              <a:path w="3679190" h="678180">
                <a:moveTo>
                  <a:pt x="0" y="678179"/>
                </a:moveTo>
                <a:lnTo>
                  <a:pt x="3678936" y="678179"/>
                </a:lnTo>
                <a:lnTo>
                  <a:pt x="3678936" y="0"/>
                </a:lnTo>
              </a:path>
            </a:pathLst>
          </a:custGeom>
          <a:ln w="15240">
            <a:solidFill>
              <a:srgbClr val="74A40F"/>
            </a:solidFill>
          </a:ln>
        </p:spPr>
        <p:txBody>
          <a:bodyPr wrap="square" lIns="0" tIns="0" rIns="0" bIns="0" rtlCol="0"/>
          <a:lstStyle/>
          <a:p>
            <a:endParaRPr/>
          </a:p>
        </p:txBody>
      </p:sp>
      <p:sp>
        <p:nvSpPr>
          <p:cNvPr id="38" name="bk object 38"/>
          <p:cNvSpPr/>
          <p:nvPr/>
        </p:nvSpPr>
        <p:spPr>
          <a:xfrm>
            <a:off x="4561332" y="0"/>
            <a:ext cx="0" cy="678180"/>
          </a:xfrm>
          <a:custGeom>
            <a:avLst/>
            <a:gdLst/>
            <a:ahLst/>
            <a:cxnLst/>
            <a:rect l="l" t="t" r="r" b="b"/>
            <a:pathLst>
              <a:path h="678180">
                <a:moveTo>
                  <a:pt x="0" y="0"/>
                </a:moveTo>
                <a:lnTo>
                  <a:pt x="0" y="678179"/>
                </a:lnTo>
              </a:path>
            </a:pathLst>
          </a:custGeom>
          <a:ln w="15240">
            <a:solidFill>
              <a:srgbClr val="74A40F"/>
            </a:solidFill>
          </a:ln>
        </p:spPr>
        <p:txBody>
          <a:bodyPr wrap="square" lIns="0" tIns="0" rIns="0" bIns="0" rtlCol="0"/>
          <a:lstStyle/>
          <a:p>
            <a:endParaRPr/>
          </a:p>
        </p:txBody>
      </p:sp>
      <p:sp>
        <p:nvSpPr>
          <p:cNvPr id="39" name="bk object 39"/>
          <p:cNvSpPr/>
          <p:nvPr/>
        </p:nvSpPr>
        <p:spPr>
          <a:xfrm>
            <a:off x="4649723" y="0"/>
            <a:ext cx="3505200" cy="601980"/>
          </a:xfrm>
          <a:custGeom>
            <a:avLst/>
            <a:gdLst/>
            <a:ahLst/>
            <a:cxnLst/>
            <a:rect l="l" t="t" r="r" b="b"/>
            <a:pathLst>
              <a:path w="3505200" h="601980">
                <a:moveTo>
                  <a:pt x="0" y="601979"/>
                </a:moveTo>
                <a:lnTo>
                  <a:pt x="3505200" y="601979"/>
                </a:lnTo>
                <a:lnTo>
                  <a:pt x="3505200" y="0"/>
                </a:lnTo>
                <a:lnTo>
                  <a:pt x="0" y="0"/>
                </a:lnTo>
                <a:lnTo>
                  <a:pt x="0" y="601979"/>
                </a:lnTo>
                <a:close/>
              </a:path>
            </a:pathLst>
          </a:custGeom>
          <a:solidFill>
            <a:srgbClr val="70685A"/>
          </a:solidFill>
        </p:spPr>
        <p:txBody>
          <a:bodyPr wrap="square" lIns="0" tIns="0" rIns="0" bIns="0" rtlCol="0"/>
          <a:lstStyle/>
          <a:p>
            <a:endParaRPr/>
          </a:p>
        </p:txBody>
      </p:sp>
      <p:sp>
        <p:nvSpPr>
          <p:cNvPr id="2" name="Holder 2"/>
          <p:cNvSpPr>
            <a:spLocks noGrp="1"/>
          </p:cNvSpPr>
          <p:nvPr>
            <p:ph type="title"/>
          </p:nvPr>
        </p:nvSpPr>
        <p:spPr/>
        <p:txBody>
          <a:bodyPr lIns="0" tIns="0" rIns="0" bIns="0"/>
          <a:lstStyle>
            <a:lvl1pPr>
              <a:defRPr sz="3200" b="1" i="0">
                <a:solidFill>
                  <a:srgbClr val="93C500"/>
                </a:solidFill>
                <a:latin typeface="Calibri"/>
                <a:cs typeface="Calibri"/>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pPr/>
              <a:t>8/24/2021</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pPr/>
              <a:t>8/24/2021</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0"/>
            <a:ext cx="9144000" cy="6858000"/>
          </a:xfrm>
          <a:prstGeom prst="rect">
            <a:avLst/>
          </a:prstGeom>
          <a:blipFill>
            <a:blip r:embed="rId7" cstate="print"/>
            <a:stretch>
              <a:fillRect/>
            </a:stretch>
          </a:blipFill>
        </p:spPr>
        <p:txBody>
          <a:bodyPr wrap="square" lIns="0" tIns="0" rIns="0" bIns="0" rtlCol="0"/>
          <a:lstStyle/>
          <a:p>
            <a:endParaRPr/>
          </a:p>
        </p:txBody>
      </p:sp>
      <p:sp>
        <p:nvSpPr>
          <p:cNvPr id="2" name="Holder 2"/>
          <p:cNvSpPr>
            <a:spLocks noGrp="1"/>
          </p:cNvSpPr>
          <p:nvPr>
            <p:ph type="title"/>
          </p:nvPr>
        </p:nvSpPr>
        <p:spPr>
          <a:xfrm>
            <a:off x="1121765" y="1110741"/>
            <a:ext cx="6174105" cy="1001394"/>
          </a:xfrm>
          <a:prstGeom prst="rect">
            <a:avLst/>
          </a:prstGeom>
        </p:spPr>
        <p:txBody>
          <a:bodyPr wrap="square" lIns="0" tIns="0" rIns="0" bIns="0">
            <a:spAutoFit/>
          </a:bodyPr>
          <a:lstStyle>
            <a:lvl1pPr>
              <a:defRPr sz="3200" b="1" i="0">
                <a:solidFill>
                  <a:srgbClr val="93C500"/>
                </a:solidFill>
                <a:latin typeface="Calibri"/>
                <a:cs typeface="Calibri"/>
              </a:defRPr>
            </a:lvl1pPr>
          </a:lstStyle>
          <a:p>
            <a:endParaRPr/>
          </a:p>
        </p:txBody>
      </p:sp>
      <p:sp>
        <p:nvSpPr>
          <p:cNvPr id="3" name="Holder 3"/>
          <p:cNvSpPr>
            <a:spLocks noGrp="1"/>
          </p:cNvSpPr>
          <p:nvPr>
            <p:ph type="body" idx="1"/>
          </p:nvPr>
        </p:nvSpPr>
        <p:spPr>
          <a:xfrm>
            <a:off x="904747" y="1705093"/>
            <a:ext cx="6120130" cy="4787265"/>
          </a:xfrm>
          <a:prstGeom prst="rect">
            <a:avLst/>
          </a:prstGeom>
        </p:spPr>
        <p:txBody>
          <a:bodyPr wrap="square" lIns="0" tIns="0" rIns="0" bIns="0">
            <a:spAutoFit/>
          </a:bodyPr>
          <a:lstStyle>
            <a:lvl1pPr>
              <a:defRPr sz="1600" b="0" i="0">
                <a:solidFill>
                  <a:srgbClr val="3D3C2C"/>
                </a:solidFill>
                <a:latin typeface="Calibri"/>
                <a:cs typeface="Calibri"/>
              </a:defRPr>
            </a:lvl1pPr>
          </a:lstStyle>
          <a:p>
            <a:endParaRPr/>
          </a:p>
        </p:txBody>
      </p:sp>
      <p:sp>
        <p:nvSpPr>
          <p:cNvPr id="4" name="Holder 4"/>
          <p:cNvSpPr>
            <a:spLocks noGrp="1"/>
          </p:cNvSpPr>
          <p:nvPr>
            <p:ph type="ftr" sz="quarter" idx="5"/>
          </p:nvPr>
        </p:nvSpPr>
        <p:spPr>
          <a:xfrm>
            <a:off x="3108960" y="6377940"/>
            <a:ext cx="292608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457200" y="6377940"/>
            <a:ext cx="210312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pPr/>
              <a:t>8/24/2021</a:t>
            </a:fld>
            <a:endParaRPr lang="en-US"/>
          </a:p>
        </p:txBody>
      </p:sp>
      <p:sp>
        <p:nvSpPr>
          <p:cNvPr id="6" name="Holder 6"/>
          <p:cNvSpPr>
            <a:spLocks noGrp="1"/>
          </p:cNvSpPr>
          <p:nvPr>
            <p:ph type="sldNum" sz="quarter" idx="7"/>
          </p:nvPr>
        </p:nvSpPr>
        <p:spPr>
          <a:xfrm>
            <a:off x="6583680" y="6377940"/>
            <a:ext cx="210312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rPr/>
              <a:pPr/>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10.jpeg"/><Relationship Id="rId5" Type="http://schemas.openxmlformats.org/officeDocument/2006/relationships/image" Target="../media/image9.jpeg"/><Relationship Id="rId4" Type="http://schemas.openxmlformats.org/officeDocument/2006/relationships/image" Target="../media/image8.jpeg"/></Relationships>
</file>

<file path=ppt/slides/_rels/slide1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13.jpeg"/><Relationship Id="rId4" Type="http://schemas.openxmlformats.org/officeDocument/2006/relationships/image" Target="../media/image12.jpeg"/></Relationships>
</file>

<file path=ppt/slides/_rels/slide1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16.jpeg"/><Relationship Id="rId4" Type="http://schemas.openxmlformats.org/officeDocument/2006/relationships/image" Target="../media/image15.jpeg"/></Relationships>
</file>

<file path=ppt/slides/_rels/slide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14400" y="0"/>
            <a:ext cx="1600200" cy="6858000"/>
          </a:xfrm>
          <a:custGeom>
            <a:avLst/>
            <a:gdLst/>
            <a:ahLst/>
            <a:cxnLst/>
            <a:rect l="l" t="t" r="r" b="b"/>
            <a:pathLst>
              <a:path w="1600200" h="6858000">
                <a:moveTo>
                  <a:pt x="0" y="6858000"/>
                </a:moveTo>
                <a:lnTo>
                  <a:pt x="1600200" y="6858000"/>
                </a:lnTo>
                <a:lnTo>
                  <a:pt x="1600200" y="0"/>
                </a:lnTo>
                <a:lnTo>
                  <a:pt x="0" y="0"/>
                </a:lnTo>
                <a:lnTo>
                  <a:pt x="0" y="6858000"/>
                </a:lnTo>
                <a:close/>
              </a:path>
            </a:pathLst>
          </a:custGeom>
          <a:solidFill>
            <a:srgbClr val="FFFFFF">
              <a:alpha val="10195"/>
            </a:srgbClr>
          </a:solidFill>
        </p:spPr>
        <p:txBody>
          <a:bodyPr wrap="square" lIns="0" tIns="0" rIns="0" bIns="0" rtlCol="0"/>
          <a:lstStyle/>
          <a:p>
            <a:endParaRPr/>
          </a:p>
        </p:txBody>
      </p:sp>
      <p:sp>
        <p:nvSpPr>
          <p:cNvPr id="3" name="object 3"/>
          <p:cNvSpPr/>
          <p:nvPr/>
        </p:nvSpPr>
        <p:spPr>
          <a:xfrm>
            <a:off x="0" y="0"/>
            <a:ext cx="457200" cy="6858000"/>
          </a:xfrm>
          <a:custGeom>
            <a:avLst/>
            <a:gdLst/>
            <a:ahLst/>
            <a:cxnLst/>
            <a:rect l="l" t="t" r="r" b="b"/>
            <a:pathLst>
              <a:path w="457200" h="6858000">
                <a:moveTo>
                  <a:pt x="0" y="6858000"/>
                </a:moveTo>
                <a:lnTo>
                  <a:pt x="457200" y="6858000"/>
                </a:lnTo>
                <a:lnTo>
                  <a:pt x="457200" y="0"/>
                </a:lnTo>
                <a:lnTo>
                  <a:pt x="0" y="0"/>
                </a:lnTo>
                <a:lnTo>
                  <a:pt x="0" y="6858000"/>
                </a:lnTo>
                <a:close/>
              </a:path>
            </a:pathLst>
          </a:custGeom>
          <a:solidFill>
            <a:srgbClr val="FFFFFF">
              <a:alpha val="10195"/>
            </a:srgbClr>
          </a:solidFill>
        </p:spPr>
        <p:txBody>
          <a:bodyPr wrap="square" lIns="0" tIns="0" rIns="0" bIns="0" rtlCol="0"/>
          <a:lstStyle/>
          <a:p>
            <a:endParaRPr/>
          </a:p>
        </p:txBody>
      </p:sp>
      <p:sp>
        <p:nvSpPr>
          <p:cNvPr id="4" name="object 4"/>
          <p:cNvSpPr/>
          <p:nvPr/>
        </p:nvSpPr>
        <p:spPr>
          <a:xfrm>
            <a:off x="228600" y="0"/>
            <a:ext cx="762000" cy="6858000"/>
          </a:xfrm>
          <a:custGeom>
            <a:avLst/>
            <a:gdLst/>
            <a:ahLst/>
            <a:cxnLst/>
            <a:rect l="l" t="t" r="r" b="b"/>
            <a:pathLst>
              <a:path w="762000" h="6858000">
                <a:moveTo>
                  <a:pt x="0" y="6858000"/>
                </a:moveTo>
                <a:lnTo>
                  <a:pt x="762000" y="6858000"/>
                </a:lnTo>
                <a:lnTo>
                  <a:pt x="762000" y="0"/>
                </a:lnTo>
                <a:lnTo>
                  <a:pt x="0" y="0"/>
                </a:lnTo>
                <a:lnTo>
                  <a:pt x="0" y="6858000"/>
                </a:lnTo>
                <a:close/>
              </a:path>
            </a:pathLst>
          </a:custGeom>
          <a:solidFill>
            <a:srgbClr val="FFFFFF">
              <a:alpha val="10195"/>
            </a:srgbClr>
          </a:solidFill>
        </p:spPr>
        <p:txBody>
          <a:bodyPr wrap="square" lIns="0" tIns="0" rIns="0" bIns="0" rtlCol="0"/>
          <a:lstStyle/>
          <a:p>
            <a:endParaRPr/>
          </a:p>
        </p:txBody>
      </p:sp>
      <p:sp>
        <p:nvSpPr>
          <p:cNvPr id="5" name="object 5"/>
          <p:cNvSpPr/>
          <p:nvPr/>
        </p:nvSpPr>
        <p:spPr>
          <a:xfrm>
            <a:off x="1336547" y="0"/>
            <a:ext cx="1600200" cy="6858000"/>
          </a:xfrm>
          <a:custGeom>
            <a:avLst/>
            <a:gdLst/>
            <a:ahLst/>
            <a:cxnLst/>
            <a:rect l="l" t="t" r="r" b="b"/>
            <a:pathLst>
              <a:path w="1600200" h="6858000">
                <a:moveTo>
                  <a:pt x="0" y="6858000"/>
                </a:moveTo>
                <a:lnTo>
                  <a:pt x="1600200" y="6858000"/>
                </a:lnTo>
                <a:lnTo>
                  <a:pt x="1600200" y="0"/>
                </a:lnTo>
                <a:lnTo>
                  <a:pt x="0" y="0"/>
                </a:lnTo>
                <a:lnTo>
                  <a:pt x="0" y="6858000"/>
                </a:lnTo>
                <a:close/>
              </a:path>
            </a:pathLst>
          </a:custGeom>
          <a:solidFill>
            <a:srgbClr val="FFFFFF">
              <a:alpha val="10195"/>
            </a:srgbClr>
          </a:solidFill>
        </p:spPr>
        <p:txBody>
          <a:bodyPr wrap="square" lIns="0" tIns="0" rIns="0" bIns="0" rtlCol="0"/>
          <a:lstStyle/>
          <a:p>
            <a:endParaRPr/>
          </a:p>
        </p:txBody>
      </p:sp>
      <p:sp>
        <p:nvSpPr>
          <p:cNvPr id="6" name="object 6"/>
          <p:cNvSpPr/>
          <p:nvPr/>
        </p:nvSpPr>
        <p:spPr>
          <a:xfrm>
            <a:off x="422148" y="0"/>
            <a:ext cx="457200" cy="6858000"/>
          </a:xfrm>
          <a:custGeom>
            <a:avLst/>
            <a:gdLst/>
            <a:ahLst/>
            <a:cxnLst/>
            <a:rect l="l" t="t" r="r" b="b"/>
            <a:pathLst>
              <a:path w="457200" h="6858000">
                <a:moveTo>
                  <a:pt x="0" y="6858000"/>
                </a:moveTo>
                <a:lnTo>
                  <a:pt x="457200" y="6858000"/>
                </a:lnTo>
                <a:lnTo>
                  <a:pt x="457200" y="0"/>
                </a:lnTo>
                <a:lnTo>
                  <a:pt x="0" y="0"/>
                </a:lnTo>
                <a:lnTo>
                  <a:pt x="0" y="6858000"/>
                </a:lnTo>
                <a:close/>
              </a:path>
            </a:pathLst>
          </a:custGeom>
          <a:solidFill>
            <a:srgbClr val="FFFFFF">
              <a:alpha val="10195"/>
            </a:srgbClr>
          </a:solidFill>
        </p:spPr>
        <p:txBody>
          <a:bodyPr wrap="square" lIns="0" tIns="0" rIns="0" bIns="0" rtlCol="0"/>
          <a:lstStyle/>
          <a:p>
            <a:endParaRPr/>
          </a:p>
        </p:txBody>
      </p:sp>
      <p:sp>
        <p:nvSpPr>
          <p:cNvPr id="7" name="object 7"/>
          <p:cNvSpPr/>
          <p:nvPr/>
        </p:nvSpPr>
        <p:spPr>
          <a:xfrm>
            <a:off x="650748" y="0"/>
            <a:ext cx="762000" cy="6858000"/>
          </a:xfrm>
          <a:custGeom>
            <a:avLst/>
            <a:gdLst/>
            <a:ahLst/>
            <a:cxnLst/>
            <a:rect l="l" t="t" r="r" b="b"/>
            <a:pathLst>
              <a:path w="762000" h="6858000">
                <a:moveTo>
                  <a:pt x="0" y="6858000"/>
                </a:moveTo>
                <a:lnTo>
                  <a:pt x="762000" y="6858000"/>
                </a:lnTo>
                <a:lnTo>
                  <a:pt x="762000" y="0"/>
                </a:lnTo>
                <a:lnTo>
                  <a:pt x="0" y="0"/>
                </a:lnTo>
                <a:lnTo>
                  <a:pt x="0" y="6858000"/>
                </a:lnTo>
                <a:close/>
              </a:path>
            </a:pathLst>
          </a:custGeom>
          <a:solidFill>
            <a:srgbClr val="FFFFFF">
              <a:alpha val="10195"/>
            </a:srgbClr>
          </a:solidFill>
        </p:spPr>
        <p:txBody>
          <a:bodyPr wrap="square" lIns="0" tIns="0" rIns="0" bIns="0" rtlCol="0"/>
          <a:lstStyle/>
          <a:p>
            <a:endParaRPr/>
          </a:p>
        </p:txBody>
      </p:sp>
      <p:sp>
        <p:nvSpPr>
          <p:cNvPr id="8" name="object 8"/>
          <p:cNvSpPr/>
          <p:nvPr/>
        </p:nvSpPr>
        <p:spPr>
          <a:xfrm>
            <a:off x="6629400" y="6249923"/>
            <a:ext cx="1600200" cy="608330"/>
          </a:xfrm>
          <a:custGeom>
            <a:avLst/>
            <a:gdLst/>
            <a:ahLst/>
            <a:cxnLst/>
            <a:rect l="l" t="t" r="r" b="b"/>
            <a:pathLst>
              <a:path w="1600200" h="608329">
                <a:moveTo>
                  <a:pt x="0" y="608075"/>
                </a:moveTo>
                <a:lnTo>
                  <a:pt x="1600200" y="608075"/>
                </a:lnTo>
                <a:lnTo>
                  <a:pt x="1600200" y="0"/>
                </a:lnTo>
                <a:lnTo>
                  <a:pt x="0" y="0"/>
                </a:lnTo>
                <a:lnTo>
                  <a:pt x="0" y="608075"/>
                </a:lnTo>
                <a:close/>
              </a:path>
            </a:pathLst>
          </a:custGeom>
          <a:solidFill>
            <a:srgbClr val="FFFFFF">
              <a:alpha val="10195"/>
            </a:srgbClr>
          </a:solidFill>
        </p:spPr>
        <p:txBody>
          <a:bodyPr wrap="square" lIns="0" tIns="0" rIns="0" bIns="0" rtlCol="0"/>
          <a:lstStyle/>
          <a:p>
            <a:endParaRPr/>
          </a:p>
        </p:txBody>
      </p:sp>
      <p:sp>
        <p:nvSpPr>
          <p:cNvPr id="9" name="object 9"/>
          <p:cNvSpPr/>
          <p:nvPr/>
        </p:nvSpPr>
        <p:spPr>
          <a:xfrm>
            <a:off x="8686800" y="0"/>
            <a:ext cx="457200" cy="6858000"/>
          </a:xfrm>
          <a:custGeom>
            <a:avLst/>
            <a:gdLst/>
            <a:ahLst/>
            <a:cxnLst/>
            <a:rect l="l" t="t" r="r" b="b"/>
            <a:pathLst>
              <a:path w="457200" h="6858000">
                <a:moveTo>
                  <a:pt x="0" y="6858000"/>
                </a:moveTo>
                <a:lnTo>
                  <a:pt x="457200" y="6858000"/>
                </a:lnTo>
                <a:lnTo>
                  <a:pt x="457200" y="0"/>
                </a:lnTo>
                <a:lnTo>
                  <a:pt x="0" y="0"/>
                </a:lnTo>
                <a:lnTo>
                  <a:pt x="0" y="6858000"/>
                </a:lnTo>
                <a:close/>
              </a:path>
            </a:pathLst>
          </a:custGeom>
          <a:solidFill>
            <a:srgbClr val="FFFFFF">
              <a:alpha val="10195"/>
            </a:srgbClr>
          </a:solidFill>
        </p:spPr>
        <p:txBody>
          <a:bodyPr wrap="square" lIns="0" tIns="0" rIns="0" bIns="0" rtlCol="0"/>
          <a:lstStyle/>
          <a:p>
            <a:endParaRPr/>
          </a:p>
        </p:txBody>
      </p:sp>
      <p:sp>
        <p:nvSpPr>
          <p:cNvPr id="10" name="object 10"/>
          <p:cNvSpPr/>
          <p:nvPr/>
        </p:nvSpPr>
        <p:spPr>
          <a:xfrm>
            <a:off x="8153400" y="0"/>
            <a:ext cx="762000" cy="6858000"/>
          </a:xfrm>
          <a:custGeom>
            <a:avLst/>
            <a:gdLst/>
            <a:ahLst/>
            <a:cxnLst/>
            <a:rect l="l" t="t" r="r" b="b"/>
            <a:pathLst>
              <a:path w="762000" h="6858000">
                <a:moveTo>
                  <a:pt x="0" y="6858000"/>
                </a:moveTo>
                <a:lnTo>
                  <a:pt x="762000" y="6858000"/>
                </a:lnTo>
                <a:lnTo>
                  <a:pt x="762000" y="0"/>
                </a:lnTo>
                <a:lnTo>
                  <a:pt x="0" y="0"/>
                </a:lnTo>
                <a:lnTo>
                  <a:pt x="0" y="6858000"/>
                </a:lnTo>
                <a:close/>
              </a:path>
            </a:pathLst>
          </a:custGeom>
          <a:solidFill>
            <a:srgbClr val="FFFFFF">
              <a:alpha val="10195"/>
            </a:srgbClr>
          </a:solidFill>
        </p:spPr>
        <p:txBody>
          <a:bodyPr wrap="square" lIns="0" tIns="0" rIns="0" bIns="0" rtlCol="0"/>
          <a:lstStyle/>
          <a:p>
            <a:endParaRPr/>
          </a:p>
        </p:txBody>
      </p:sp>
      <p:sp>
        <p:nvSpPr>
          <p:cNvPr id="11" name="object 11"/>
          <p:cNvSpPr/>
          <p:nvPr/>
        </p:nvSpPr>
        <p:spPr>
          <a:xfrm>
            <a:off x="3810000" y="0"/>
            <a:ext cx="2819400" cy="6858000"/>
          </a:xfrm>
          <a:custGeom>
            <a:avLst/>
            <a:gdLst/>
            <a:ahLst/>
            <a:cxnLst/>
            <a:rect l="l" t="t" r="r" b="b"/>
            <a:pathLst>
              <a:path w="2819400" h="6858000">
                <a:moveTo>
                  <a:pt x="0" y="6858000"/>
                </a:moveTo>
                <a:lnTo>
                  <a:pt x="2819400" y="6858000"/>
                </a:lnTo>
                <a:lnTo>
                  <a:pt x="2819400" y="0"/>
                </a:lnTo>
                <a:lnTo>
                  <a:pt x="0" y="0"/>
                </a:lnTo>
                <a:lnTo>
                  <a:pt x="0" y="6858000"/>
                </a:lnTo>
                <a:close/>
              </a:path>
            </a:pathLst>
          </a:custGeom>
          <a:solidFill>
            <a:srgbClr val="FFFFFF">
              <a:alpha val="10195"/>
            </a:srgbClr>
          </a:solidFill>
        </p:spPr>
        <p:txBody>
          <a:bodyPr wrap="square" lIns="0" tIns="0" rIns="0" bIns="0" rtlCol="0"/>
          <a:lstStyle/>
          <a:p>
            <a:endParaRPr/>
          </a:p>
        </p:txBody>
      </p:sp>
      <p:sp>
        <p:nvSpPr>
          <p:cNvPr id="12" name="object 12"/>
          <p:cNvSpPr/>
          <p:nvPr/>
        </p:nvSpPr>
        <p:spPr>
          <a:xfrm>
            <a:off x="2895600" y="0"/>
            <a:ext cx="457200" cy="6858000"/>
          </a:xfrm>
          <a:custGeom>
            <a:avLst/>
            <a:gdLst/>
            <a:ahLst/>
            <a:cxnLst/>
            <a:rect l="l" t="t" r="r" b="b"/>
            <a:pathLst>
              <a:path w="457200" h="6858000">
                <a:moveTo>
                  <a:pt x="0" y="6858000"/>
                </a:moveTo>
                <a:lnTo>
                  <a:pt x="457200" y="6858000"/>
                </a:lnTo>
                <a:lnTo>
                  <a:pt x="457200" y="0"/>
                </a:lnTo>
                <a:lnTo>
                  <a:pt x="0" y="0"/>
                </a:lnTo>
                <a:lnTo>
                  <a:pt x="0" y="6858000"/>
                </a:lnTo>
                <a:close/>
              </a:path>
            </a:pathLst>
          </a:custGeom>
          <a:solidFill>
            <a:srgbClr val="FFFFFF">
              <a:alpha val="10195"/>
            </a:srgbClr>
          </a:solidFill>
        </p:spPr>
        <p:txBody>
          <a:bodyPr wrap="square" lIns="0" tIns="0" rIns="0" bIns="0" rtlCol="0"/>
          <a:lstStyle/>
          <a:p>
            <a:endParaRPr/>
          </a:p>
        </p:txBody>
      </p:sp>
      <p:sp>
        <p:nvSpPr>
          <p:cNvPr id="13" name="object 13"/>
          <p:cNvSpPr/>
          <p:nvPr/>
        </p:nvSpPr>
        <p:spPr>
          <a:xfrm>
            <a:off x="3124200" y="0"/>
            <a:ext cx="762000" cy="6858000"/>
          </a:xfrm>
          <a:custGeom>
            <a:avLst/>
            <a:gdLst/>
            <a:ahLst/>
            <a:cxnLst/>
            <a:rect l="l" t="t" r="r" b="b"/>
            <a:pathLst>
              <a:path w="762000" h="6858000">
                <a:moveTo>
                  <a:pt x="0" y="6858000"/>
                </a:moveTo>
                <a:lnTo>
                  <a:pt x="762000" y="6858000"/>
                </a:lnTo>
                <a:lnTo>
                  <a:pt x="762000" y="0"/>
                </a:lnTo>
                <a:lnTo>
                  <a:pt x="0" y="0"/>
                </a:lnTo>
                <a:lnTo>
                  <a:pt x="0" y="6858000"/>
                </a:lnTo>
                <a:close/>
              </a:path>
            </a:pathLst>
          </a:custGeom>
          <a:solidFill>
            <a:srgbClr val="FFFFFF">
              <a:alpha val="10195"/>
            </a:srgbClr>
          </a:solidFill>
        </p:spPr>
        <p:txBody>
          <a:bodyPr wrap="square" lIns="0" tIns="0" rIns="0" bIns="0" rtlCol="0"/>
          <a:lstStyle/>
          <a:p>
            <a:endParaRPr/>
          </a:p>
        </p:txBody>
      </p:sp>
      <p:sp>
        <p:nvSpPr>
          <p:cNvPr id="14" name="object 14"/>
          <p:cNvSpPr/>
          <p:nvPr/>
        </p:nvSpPr>
        <p:spPr>
          <a:xfrm>
            <a:off x="-6350" y="209931"/>
            <a:ext cx="9156700" cy="6654417"/>
          </a:xfrm>
          <a:prstGeom prst="rect">
            <a:avLst/>
          </a:prstGeom>
          <a:blipFill>
            <a:blip r:embed="rId2" cstate="print"/>
            <a:stretch>
              <a:fillRect/>
            </a:stretch>
          </a:blipFill>
        </p:spPr>
        <p:txBody>
          <a:bodyPr wrap="square" lIns="0" tIns="0" rIns="0" bIns="0" rtlCol="0"/>
          <a:lstStyle/>
          <a:p>
            <a:endParaRPr/>
          </a:p>
        </p:txBody>
      </p:sp>
      <p:sp>
        <p:nvSpPr>
          <p:cNvPr id="15" name="object 15"/>
          <p:cNvSpPr/>
          <p:nvPr/>
        </p:nvSpPr>
        <p:spPr>
          <a:xfrm>
            <a:off x="3810000" y="0"/>
            <a:ext cx="4430522" cy="6250305"/>
          </a:xfrm>
          <a:custGeom>
            <a:avLst/>
            <a:gdLst/>
            <a:ahLst/>
            <a:cxnLst/>
            <a:rect l="l" t="t" r="r" b="b"/>
            <a:pathLst>
              <a:path w="3679190" h="6250305">
                <a:moveTo>
                  <a:pt x="0" y="6249924"/>
                </a:moveTo>
                <a:lnTo>
                  <a:pt x="3678936" y="6249924"/>
                </a:lnTo>
                <a:lnTo>
                  <a:pt x="3678936" y="0"/>
                </a:lnTo>
                <a:lnTo>
                  <a:pt x="0" y="0"/>
                </a:lnTo>
                <a:lnTo>
                  <a:pt x="0" y="6249924"/>
                </a:lnTo>
                <a:close/>
              </a:path>
            </a:pathLst>
          </a:custGeom>
          <a:solidFill>
            <a:srgbClr val="F5F5F5"/>
          </a:solidFill>
        </p:spPr>
        <p:txBody>
          <a:bodyPr wrap="square" lIns="0" tIns="0" rIns="0" bIns="0" rtlCol="0"/>
          <a:lstStyle/>
          <a:p>
            <a:endParaRPr/>
          </a:p>
        </p:txBody>
      </p:sp>
      <p:sp>
        <p:nvSpPr>
          <p:cNvPr id="16" name="object 16"/>
          <p:cNvSpPr/>
          <p:nvPr/>
        </p:nvSpPr>
        <p:spPr>
          <a:xfrm>
            <a:off x="4561332" y="0"/>
            <a:ext cx="3679190" cy="6250305"/>
          </a:xfrm>
          <a:custGeom>
            <a:avLst/>
            <a:gdLst/>
            <a:ahLst/>
            <a:cxnLst/>
            <a:rect l="l" t="t" r="r" b="b"/>
            <a:pathLst>
              <a:path w="3679190" h="6250305">
                <a:moveTo>
                  <a:pt x="0" y="6249924"/>
                </a:moveTo>
                <a:lnTo>
                  <a:pt x="3678936" y="6249924"/>
                </a:lnTo>
                <a:lnTo>
                  <a:pt x="3678936" y="0"/>
                </a:lnTo>
              </a:path>
            </a:pathLst>
          </a:custGeom>
          <a:ln w="15240">
            <a:solidFill>
              <a:srgbClr val="74A40F"/>
            </a:solidFill>
          </a:ln>
        </p:spPr>
        <p:txBody>
          <a:bodyPr wrap="square" lIns="0" tIns="0" rIns="0" bIns="0" rtlCol="0"/>
          <a:lstStyle/>
          <a:p>
            <a:endParaRPr/>
          </a:p>
        </p:txBody>
      </p:sp>
      <p:sp>
        <p:nvSpPr>
          <p:cNvPr id="17" name="object 17"/>
          <p:cNvSpPr/>
          <p:nvPr/>
        </p:nvSpPr>
        <p:spPr>
          <a:xfrm>
            <a:off x="4191000" y="0"/>
            <a:ext cx="370332" cy="6250305"/>
          </a:xfrm>
          <a:custGeom>
            <a:avLst/>
            <a:gdLst/>
            <a:ahLst/>
            <a:cxnLst/>
            <a:rect l="l" t="t" r="r" b="b"/>
            <a:pathLst>
              <a:path h="6250305">
                <a:moveTo>
                  <a:pt x="0" y="0"/>
                </a:moveTo>
                <a:lnTo>
                  <a:pt x="0" y="6249924"/>
                </a:lnTo>
              </a:path>
            </a:pathLst>
          </a:custGeom>
          <a:ln w="15240">
            <a:solidFill>
              <a:srgbClr val="74A40F"/>
            </a:solidFill>
          </a:ln>
        </p:spPr>
        <p:txBody>
          <a:bodyPr wrap="square" lIns="0" tIns="0" rIns="0" bIns="0" rtlCol="0"/>
          <a:lstStyle/>
          <a:p>
            <a:endParaRPr/>
          </a:p>
        </p:txBody>
      </p:sp>
      <p:sp>
        <p:nvSpPr>
          <p:cNvPr id="18" name="object 18"/>
          <p:cNvSpPr/>
          <p:nvPr/>
        </p:nvSpPr>
        <p:spPr>
          <a:xfrm>
            <a:off x="4191000" y="0"/>
            <a:ext cx="3963923" cy="2291080"/>
          </a:xfrm>
          <a:custGeom>
            <a:avLst/>
            <a:gdLst/>
            <a:ahLst/>
            <a:cxnLst/>
            <a:rect l="l" t="t" r="r" b="b"/>
            <a:pathLst>
              <a:path w="3505200" h="2291080">
                <a:moveTo>
                  <a:pt x="0" y="2290572"/>
                </a:moveTo>
                <a:lnTo>
                  <a:pt x="3505200" y="2290572"/>
                </a:lnTo>
                <a:lnTo>
                  <a:pt x="3505200" y="0"/>
                </a:lnTo>
                <a:lnTo>
                  <a:pt x="0" y="0"/>
                </a:lnTo>
                <a:lnTo>
                  <a:pt x="0" y="2290572"/>
                </a:lnTo>
                <a:close/>
              </a:path>
            </a:pathLst>
          </a:custGeom>
          <a:solidFill>
            <a:srgbClr val="70685A"/>
          </a:solidFill>
        </p:spPr>
        <p:txBody>
          <a:bodyPr wrap="square" lIns="0" tIns="0" rIns="0" bIns="0" rtlCol="0"/>
          <a:lstStyle/>
          <a:p>
            <a:endParaRPr/>
          </a:p>
        </p:txBody>
      </p:sp>
      <p:sp>
        <p:nvSpPr>
          <p:cNvPr id="19" name="object 19"/>
          <p:cNvSpPr/>
          <p:nvPr/>
        </p:nvSpPr>
        <p:spPr>
          <a:xfrm>
            <a:off x="4651247" y="6129528"/>
            <a:ext cx="3505200" cy="0"/>
          </a:xfrm>
          <a:custGeom>
            <a:avLst/>
            <a:gdLst/>
            <a:ahLst/>
            <a:cxnLst/>
            <a:rect l="l" t="t" r="r" b="b"/>
            <a:pathLst>
              <a:path w="3505200">
                <a:moveTo>
                  <a:pt x="0" y="0"/>
                </a:moveTo>
                <a:lnTo>
                  <a:pt x="3505200" y="0"/>
                </a:lnTo>
              </a:path>
            </a:pathLst>
          </a:custGeom>
          <a:ln w="82295">
            <a:solidFill>
              <a:srgbClr val="93C500"/>
            </a:solidFill>
          </a:ln>
        </p:spPr>
        <p:txBody>
          <a:bodyPr wrap="square" lIns="0" tIns="0" rIns="0" bIns="0" rtlCol="0"/>
          <a:lstStyle/>
          <a:p>
            <a:endParaRPr/>
          </a:p>
        </p:txBody>
      </p:sp>
      <p:sp>
        <p:nvSpPr>
          <p:cNvPr id="20" name="object 20"/>
          <p:cNvSpPr txBox="1"/>
          <p:nvPr/>
        </p:nvSpPr>
        <p:spPr>
          <a:xfrm>
            <a:off x="3886200" y="2985262"/>
            <a:ext cx="4083050" cy="2993768"/>
          </a:xfrm>
          <a:prstGeom prst="rect">
            <a:avLst/>
          </a:prstGeom>
        </p:spPr>
        <p:txBody>
          <a:bodyPr vert="horz" wrap="square" lIns="0" tIns="13335" rIns="0" bIns="0" rtlCol="0">
            <a:spAutoFit/>
          </a:bodyPr>
          <a:lstStyle/>
          <a:p>
            <a:pPr marL="12700" marR="5080" indent="1043940" algn="r">
              <a:lnSpc>
                <a:spcPct val="100000"/>
              </a:lnSpc>
              <a:spcBef>
                <a:spcPts val="105"/>
              </a:spcBef>
            </a:pPr>
            <a:r>
              <a:rPr sz="3200" b="1" dirty="0" smtClean="0">
                <a:solidFill>
                  <a:srgbClr val="93C500"/>
                </a:solidFill>
                <a:latin typeface="Calibri"/>
                <a:cs typeface="Calibri"/>
              </a:rPr>
              <a:t>SI</a:t>
            </a:r>
            <a:r>
              <a:rPr sz="3200" b="1" spc="-10" dirty="0" smtClean="0">
                <a:solidFill>
                  <a:srgbClr val="93C500"/>
                </a:solidFill>
                <a:latin typeface="Calibri"/>
                <a:cs typeface="Calibri"/>
              </a:rPr>
              <a:t>R</a:t>
            </a:r>
            <a:r>
              <a:rPr sz="3200" b="1" dirty="0" smtClean="0">
                <a:solidFill>
                  <a:srgbClr val="93C500"/>
                </a:solidFill>
                <a:latin typeface="Calibri"/>
                <a:cs typeface="Calibri"/>
              </a:rPr>
              <a:t>ALAMA  A</a:t>
            </a:r>
            <a:r>
              <a:rPr sz="3200" b="1" spc="-65" dirty="0" smtClean="0">
                <a:solidFill>
                  <a:srgbClr val="93C500"/>
                </a:solidFill>
                <a:latin typeface="Calibri"/>
                <a:cs typeface="Calibri"/>
              </a:rPr>
              <a:t>L</a:t>
            </a:r>
            <a:r>
              <a:rPr sz="3200" b="1" spc="-5" dirty="0" smtClean="0">
                <a:solidFill>
                  <a:srgbClr val="93C500"/>
                </a:solidFill>
                <a:latin typeface="Calibri"/>
                <a:cs typeface="Calibri"/>
              </a:rPr>
              <a:t>GORİ</a:t>
            </a:r>
            <a:r>
              <a:rPr sz="3200" b="1" spc="-15" dirty="0" smtClean="0">
                <a:solidFill>
                  <a:srgbClr val="93C500"/>
                </a:solidFill>
                <a:latin typeface="Calibri"/>
                <a:cs typeface="Calibri"/>
              </a:rPr>
              <a:t>T</a:t>
            </a:r>
            <a:r>
              <a:rPr sz="3200" b="1" spc="-5" dirty="0" smtClean="0">
                <a:solidFill>
                  <a:srgbClr val="93C500"/>
                </a:solidFill>
                <a:latin typeface="Calibri"/>
                <a:cs typeface="Calibri"/>
              </a:rPr>
              <a:t>MALA</a:t>
            </a:r>
            <a:r>
              <a:rPr sz="3200" b="1" spc="-10" dirty="0" smtClean="0">
                <a:solidFill>
                  <a:srgbClr val="93C500"/>
                </a:solidFill>
                <a:latin typeface="Calibri"/>
                <a:cs typeface="Calibri"/>
              </a:rPr>
              <a:t>R</a:t>
            </a:r>
            <a:r>
              <a:rPr sz="3200" b="1" dirty="0" smtClean="0">
                <a:solidFill>
                  <a:srgbClr val="93C500"/>
                </a:solidFill>
                <a:latin typeface="Calibri"/>
                <a:cs typeface="Calibri"/>
              </a:rPr>
              <a:t>I</a:t>
            </a:r>
            <a:r>
              <a:rPr lang="tr-TR" sz="3200" b="1" dirty="0" smtClean="0">
                <a:solidFill>
                  <a:srgbClr val="93C500"/>
                </a:solidFill>
                <a:latin typeface="Calibri"/>
                <a:cs typeface="Calibri"/>
              </a:rPr>
              <a:t> İLE REKÜRSİF YAPILARIN ÖRNEKLERİ</a:t>
            </a:r>
          </a:p>
          <a:p>
            <a:pPr marL="12700" marR="5080" indent="1043940" algn="r">
              <a:lnSpc>
                <a:spcPct val="100000"/>
              </a:lnSpc>
              <a:spcBef>
                <a:spcPts val="105"/>
              </a:spcBef>
            </a:pPr>
            <a:endParaRPr lang="tr-TR" sz="3200" b="1" dirty="0" smtClean="0">
              <a:solidFill>
                <a:srgbClr val="93C500"/>
              </a:solidFill>
              <a:latin typeface="Calibri"/>
              <a:cs typeface="Calibri"/>
            </a:endParaRPr>
          </a:p>
          <a:p>
            <a:pPr marL="12700" marR="5080" indent="1043940" algn="r">
              <a:lnSpc>
                <a:spcPct val="100000"/>
              </a:lnSpc>
              <a:spcBef>
                <a:spcPts val="105"/>
              </a:spcBef>
            </a:pPr>
            <a:r>
              <a:rPr lang="tr-TR" sz="3200" b="1" dirty="0" smtClean="0">
                <a:solidFill>
                  <a:srgbClr val="93C500"/>
                </a:solidFill>
                <a:latin typeface="Calibri"/>
                <a:cs typeface="Calibri"/>
              </a:rPr>
              <a:t>Dr. İHSAN PENÇE</a:t>
            </a:r>
            <a:endParaRPr sz="3200" dirty="0">
              <a:latin typeface="Calibri"/>
              <a:cs typeface="Calibri"/>
            </a:endParaRPr>
          </a:p>
        </p:txBody>
      </p:sp>
      <p:sp>
        <p:nvSpPr>
          <p:cNvPr id="21" name="object 21"/>
          <p:cNvSpPr txBox="1"/>
          <p:nvPr/>
        </p:nvSpPr>
        <p:spPr>
          <a:xfrm>
            <a:off x="4729353" y="5794349"/>
            <a:ext cx="110489" cy="208915"/>
          </a:xfrm>
          <a:prstGeom prst="rect">
            <a:avLst/>
          </a:prstGeom>
        </p:spPr>
        <p:txBody>
          <a:bodyPr vert="horz" wrap="square" lIns="0" tIns="12700" rIns="0" bIns="0" rtlCol="0">
            <a:spAutoFit/>
          </a:bodyPr>
          <a:lstStyle/>
          <a:p>
            <a:pPr marL="12700">
              <a:lnSpc>
                <a:spcPct val="100000"/>
              </a:lnSpc>
              <a:spcBef>
                <a:spcPts val="100"/>
              </a:spcBef>
            </a:pPr>
            <a:r>
              <a:rPr sz="1200" dirty="0">
                <a:solidFill>
                  <a:srgbClr val="93C500"/>
                </a:solidFill>
                <a:latin typeface="Arial"/>
                <a:cs typeface="Arial"/>
              </a:rPr>
              <a:t>1</a:t>
            </a:r>
            <a:endParaRPr sz="1200">
              <a:latin typeface="Arial"/>
              <a:cs typeface="Arial"/>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231123" y="0"/>
            <a:ext cx="762000" cy="6858000"/>
          </a:xfrm>
          <a:custGeom>
            <a:avLst/>
            <a:gdLst/>
            <a:ahLst/>
            <a:cxnLst/>
            <a:rect l="l" t="t" r="r" b="b"/>
            <a:pathLst>
              <a:path w="762000" h="6858000">
                <a:moveTo>
                  <a:pt x="0" y="6858000"/>
                </a:moveTo>
                <a:lnTo>
                  <a:pt x="762000" y="6858000"/>
                </a:lnTo>
                <a:lnTo>
                  <a:pt x="762000" y="0"/>
                </a:lnTo>
                <a:lnTo>
                  <a:pt x="0" y="0"/>
                </a:lnTo>
                <a:lnTo>
                  <a:pt x="0" y="6858000"/>
                </a:lnTo>
                <a:close/>
              </a:path>
            </a:pathLst>
          </a:custGeom>
          <a:solidFill>
            <a:srgbClr val="FFFFFF">
              <a:alpha val="10195"/>
            </a:srgbClr>
          </a:solidFill>
        </p:spPr>
        <p:txBody>
          <a:bodyPr wrap="square" lIns="0" tIns="0" rIns="0" bIns="0" rtlCol="0"/>
          <a:lstStyle/>
          <a:p>
            <a:endParaRPr/>
          </a:p>
        </p:txBody>
      </p:sp>
      <p:sp>
        <p:nvSpPr>
          <p:cNvPr id="3" name="object 3"/>
          <p:cNvSpPr/>
          <p:nvPr/>
        </p:nvSpPr>
        <p:spPr>
          <a:xfrm>
            <a:off x="3887723" y="0"/>
            <a:ext cx="673735" cy="334010"/>
          </a:xfrm>
          <a:custGeom>
            <a:avLst/>
            <a:gdLst/>
            <a:ahLst/>
            <a:cxnLst/>
            <a:rect l="l" t="t" r="r" b="b"/>
            <a:pathLst>
              <a:path w="673735" h="334010">
                <a:moveTo>
                  <a:pt x="0" y="333756"/>
                </a:moveTo>
                <a:lnTo>
                  <a:pt x="673608" y="333756"/>
                </a:lnTo>
                <a:lnTo>
                  <a:pt x="673608" y="0"/>
                </a:lnTo>
                <a:lnTo>
                  <a:pt x="0" y="0"/>
                </a:lnTo>
                <a:lnTo>
                  <a:pt x="0" y="333756"/>
                </a:lnTo>
                <a:close/>
              </a:path>
            </a:pathLst>
          </a:custGeom>
          <a:solidFill>
            <a:srgbClr val="FFFFFF">
              <a:alpha val="10195"/>
            </a:srgbClr>
          </a:solidFill>
        </p:spPr>
        <p:txBody>
          <a:bodyPr wrap="square" lIns="0" tIns="0" rIns="0" bIns="0" rtlCol="0"/>
          <a:lstStyle/>
          <a:p>
            <a:endParaRPr/>
          </a:p>
        </p:txBody>
      </p:sp>
      <p:sp>
        <p:nvSpPr>
          <p:cNvPr id="4" name="object 4"/>
          <p:cNvSpPr/>
          <p:nvPr/>
        </p:nvSpPr>
        <p:spPr>
          <a:xfrm>
            <a:off x="3887723" y="6519671"/>
            <a:ext cx="2819400" cy="338455"/>
          </a:xfrm>
          <a:custGeom>
            <a:avLst/>
            <a:gdLst/>
            <a:ahLst/>
            <a:cxnLst/>
            <a:rect l="l" t="t" r="r" b="b"/>
            <a:pathLst>
              <a:path w="2819400" h="338454">
                <a:moveTo>
                  <a:pt x="0" y="338327"/>
                </a:moveTo>
                <a:lnTo>
                  <a:pt x="2819400" y="338327"/>
                </a:lnTo>
                <a:lnTo>
                  <a:pt x="2819400" y="0"/>
                </a:lnTo>
                <a:lnTo>
                  <a:pt x="0" y="0"/>
                </a:lnTo>
                <a:lnTo>
                  <a:pt x="0" y="338327"/>
                </a:lnTo>
                <a:close/>
              </a:path>
            </a:pathLst>
          </a:custGeom>
          <a:solidFill>
            <a:srgbClr val="FFFFFF">
              <a:alpha val="10195"/>
            </a:srgbClr>
          </a:solidFill>
        </p:spPr>
        <p:txBody>
          <a:bodyPr wrap="square" lIns="0" tIns="0" rIns="0" bIns="0" rtlCol="0"/>
          <a:lstStyle/>
          <a:p>
            <a:endParaRPr/>
          </a:p>
        </p:txBody>
      </p:sp>
      <p:sp>
        <p:nvSpPr>
          <p:cNvPr id="5" name="object 5"/>
          <p:cNvSpPr/>
          <p:nvPr/>
        </p:nvSpPr>
        <p:spPr>
          <a:xfrm>
            <a:off x="50292" y="0"/>
            <a:ext cx="9100058" cy="6864349"/>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457200" y="333756"/>
            <a:ext cx="8229600" cy="6186170"/>
          </a:xfrm>
          <a:custGeom>
            <a:avLst/>
            <a:gdLst/>
            <a:ahLst/>
            <a:cxnLst/>
            <a:rect l="l" t="t" r="r" b="b"/>
            <a:pathLst>
              <a:path w="8229600" h="6186170">
                <a:moveTo>
                  <a:pt x="0" y="6185916"/>
                </a:moveTo>
                <a:lnTo>
                  <a:pt x="8229600" y="6185916"/>
                </a:lnTo>
                <a:lnTo>
                  <a:pt x="8229600" y="0"/>
                </a:lnTo>
                <a:lnTo>
                  <a:pt x="0" y="0"/>
                </a:lnTo>
                <a:lnTo>
                  <a:pt x="0" y="6185916"/>
                </a:lnTo>
                <a:close/>
              </a:path>
            </a:pathLst>
          </a:custGeom>
          <a:solidFill>
            <a:srgbClr val="FFFFFF"/>
          </a:solidFill>
        </p:spPr>
        <p:txBody>
          <a:bodyPr wrap="square" lIns="0" tIns="0" rIns="0" bIns="0" rtlCol="0"/>
          <a:lstStyle/>
          <a:p>
            <a:endParaRPr/>
          </a:p>
        </p:txBody>
      </p:sp>
      <p:sp>
        <p:nvSpPr>
          <p:cNvPr id="7" name="object 7"/>
          <p:cNvSpPr/>
          <p:nvPr/>
        </p:nvSpPr>
        <p:spPr>
          <a:xfrm>
            <a:off x="457200" y="333756"/>
            <a:ext cx="8229600" cy="6186170"/>
          </a:xfrm>
          <a:custGeom>
            <a:avLst/>
            <a:gdLst/>
            <a:ahLst/>
            <a:cxnLst/>
            <a:rect l="l" t="t" r="r" b="b"/>
            <a:pathLst>
              <a:path w="8229600" h="6186170">
                <a:moveTo>
                  <a:pt x="0" y="6185916"/>
                </a:moveTo>
                <a:lnTo>
                  <a:pt x="8229600" y="6185916"/>
                </a:lnTo>
                <a:lnTo>
                  <a:pt x="8229600" y="0"/>
                </a:lnTo>
                <a:lnTo>
                  <a:pt x="0" y="0"/>
                </a:lnTo>
                <a:lnTo>
                  <a:pt x="0" y="6185916"/>
                </a:lnTo>
                <a:close/>
              </a:path>
            </a:pathLst>
          </a:custGeom>
          <a:ln w="6096">
            <a:solidFill>
              <a:srgbClr val="000000"/>
            </a:solidFill>
          </a:ln>
        </p:spPr>
        <p:txBody>
          <a:bodyPr wrap="square" lIns="0" tIns="0" rIns="0" bIns="0" rtlCol="0"/>
          <a:lstStyle/>
          <a:p>
            <a:endParaRPr/>
          </a:p>
        </p:txBody>
      </p:sp>
      <p:sp>
        <p:nvSpPr>
          <p:cNvPr id="12" name="object 12"/>
          <p:cNvSpPr txBox="1">
            <a:spLocks noGrp="1"/>
          </p:cNvSpPr>
          <p:nvPr>
            <p:ph type="title"/>
          </p:nvPr>
        </p:nvSpPr>
        <p:spPr>
          <a:xfrm>
            <a:off x="1121765" y="1203706"/>
            <a:ext cx="2115185" cy="467995"/>
          </a:xfrm>
          <a:prstGeom prst="rect">
            <a:avLst/>
          </a:prstGeom>
        </p:spPr>
        <p:txBody>
          <a:bodyPr vert="horz" wrap="square" lIns="0" tIns="13335" rIns="0" bIns="0" rtlCol="0">
            <a:spAutoFit/>
          </a:bodyPr>
          <a:lstStyle/>
          <a:p>
            <a:pPr marL="12700">
              <a:lnSpc>
                <a:spcPct val="100000"/>
              </a:lnSpc>
              <a:spcBef>
                <a:spcPts val="105"/>
              </a:spcBef>
            </a:pPr>
            <a:r>
              <a:rPr sz="2900" dirty="0"/>
              <a:t>BUBBLE</a:t>
            </a:r>
            <a:r>
              <a:rPr sz="2900" spc="-95" dirty="0"/>
              <a:t> </a:t>
            </a:r>
            <a:r>
              <a:rPr sz="2900" spc="-5" dirty="0"/>
              <a:t>SORT</a:t>
            </a:r>
            <a:endParaRPr sz="2900"/>
          </a:p>
        </p:txBody>
      </p:sp>
      <p:sp>
        <p:nvSpPr>
          <p:cNvPr id="13" name="object 13"/>
          <p:cNvSpPr txBox="1"/>
          <p:nvPr/>
        </p:nvSpPr>
        <p:spPr>
          <a:xfrm>
            <a:off x="1192174" y="2308986"/>
            <a:ext cx="6550659" cy="3354704"/>
          </a:xfrm>
          <a:prstGeom prst="rect">
            <a:avLst/>
          </a:prstGeom>
        </p:spPr>
        <p:txBody>
          <a:bodyPr vert="horz" wrap="square" lIns="0" tIns="44450" rIns="0" bIns="0" rtlCol="0">
            <a:spAutoFit/>
          </a:bodyPr>
          <a:lstStyle/>
          <a:p>
            <a:pPr marL="285115" marR="5080" indent="-273050" algn="just">
              <a:lnSpc>
                <a:spcPct val="90000"/>
              </a:lnSpc>
              <a:spcBef>
                <a:spcPts val="350"/>
              </a:spcBef>
            </a:pPr>
            <a:r>
              <a:rPr sz="1600" spc="-5" dirty="0">
                <a:solidFill>
                  <a:srgbClr val="93C500"/>
                </a:solidFill>
                <a:latin typeface="Wingdings 2"/>
                <a:cs typeface="Wingdings 2"/>
              </a:rPr>
              <a:t></a:t>
            </a:r>
            <a:r>
              <a:rPr sz="1600" spc="-5" dirty="0">
                <a:solidFill>
                  <a:srgbClr val="93C500"/>
                </a:solidFill>
                <a:latin typeface="Times New Roman"/>
                <a:cs typeface="Times New Roman"/>
              </a:rPr>
              <a:t> </a:t>
            </a:r>
            <a:r>
              <a:rPr sz="2100" spc="-5" dirty="0">
                <a:latin typeface="Calibri"/>
                <a:cs typeface="Calibri"/>
              </a:rPr>
              <a:t>Bir </a:t>
            </a:r>
            <a:r>
              <a:rPr sz="2100" spc="-10" dirty="0">
                <a:latin typeface="Calibri"/>
                <a:cs typeface="Calibri"/>
              </a:rPr>
              <a:t>sonraki </a:t>
            </a:r>
            <a:r>
              <a:rPr sz="2100" spc="-20" dirty="0">
                <a:latin typeface="Calibri"/>
                <a:cs typeface="Calibri"/>
              </a:rPr>
              <a:t>tarama </a:t>
            </a:r>
            <a:r>
              <a:rPr sz="2100" spc="-5" dirty="0">
                <a:latin typeface="Calibri"/>
                <a:cs typeface="Calibri"/>
              </a:rPr>
              <a:t>ise </a:t>
            </a:r>
            <a:r>
              <a:rPr sz="2100" dirty="0">
                <a:latin typeface="Calibri"/>
                <a:cs typeface="Calibri"/>
              </a:rPr>
              <a:t>bu </a:t>
            </a:r>
            <a:r>
              <a:rPr sz="2100" spc="-5" dirty="0">
                <a:latin typeface="Calibri"/>
                <a:cs typeface="Calibri"/>
              </a:rPr>
              <a:t>en </a:t>
            </a:r>
            <a:r>
              <a:rPr sz="2100" spc="-10" dirty="0">
                <a:latin typeface="Calibri"/>
                <a:cs typeface="Calibri"/>
              </a:rPr>
              <a:t>sağdaki </a:t>
            </a:r>
            <a:r>
              <a:rPr sz="2100" dirty="0">
                <a:latin typeface="Calibri"/>
                <a:cs typeface="Calibri"/>
              </a:rPr>
              <a:t>eleman </a:t>
            </a:r>
            <a:r>
              <a:rPr sz="2100" spc="-5" dirty="0">
                <a:latin typeface="Calibri"/>
                <a:cs typeface="Calibri"/>
              </a:rPr>
              <a:t>dışarıda  </a:t>
            </a:r>
            <a:r>
              <a:rPr sz="2100" spc="-15" dirty="0">
                <a:latin typeface="Calibri"/>
                <a:cs typeface="Calibri"/>
              </a:rPr>
              <a:t>bırakılarak gerçekleştirilmektedir. </a:t>
            </a:r>
            <a:r>
              <a:rPr sz="2100" spc="-5" dirty="0">
                <a:latin typeface="Calibri"/>
                <a:cs typeface="Calibri"/>
              </a:rPr>
              <a:t>Bu dışarıda </a:t>
            </a:r>
            <a:r>
              <a:rPr sz="2100" spc="-10" dirty="0">
                <a:latin typeface="Calibri"/>
                <a:cs typeface="Calibri"/>
              </a:rPr>
              <a:t>bırakma  </a:t>
            </a:r>
            <a:r>
              <a:rPr sz="2100" dirty="0">
                <a:latin typeface="Calibri"/>
                <a:cs typeface="Calibri"/>
              </a:rPr>
              <a:t>işlemi de </a:t>
            </a:r>
            <a:r>
              <a:rPr sz="2100" spc="-5" dirty="0">
                <a:latin typeface="Calibri"/>
                <a:cs typeface="Calibri"/>
              </a:rPr>
              <a:t>dış döngüdeki </a:t>
            </a:r>
            <a:r>
              <a:rPr sz="2100" spc="-20" dirty="0">
                <a:latin typeface="Calibri"/>
                <a:cs typeface="Calibri"/>
              </a:rPr>
              <a:t>sayaç </a:t>
            </a:r>
            <a:r>
              <a:rPr sz="2100" spc="-10" dirty="0">
                <a:latin typeface="Calibri"/>
                <a:cs typeface="Calibri"/>
              </a:rPr>
              <a:t>değişkeninin </a:t>
            </a:r>
            <a:r>
              <a:rPr sz="2100" spc="-5" dirty="0">
                <a:latin typeface="Calibri"/>
                <a:cs typeface="Calibri"/>
              </a:rPr>
              <a:t>değerinin her  işletimde </a:t>
            </a:r>
            <a:r>
              <a:rPr sz="2100" dirty="0">
                <a:latin typeface="Calibri"/>
                <a:cs typeface="Calibri"/>
              </a:rPr>
              <a:t>bir </a:t>
            </a:r>
            <a:r>
              <a:rPr sz="2100" spc="-5" dirty="0">
                <a:latin typeface="Calibri"/>
                <a:cs typeface="Calibri"/>
              </a:rPr>
              <a:t>azaltılmasıyla </a:t>
            </a:r>
            <a:r>
              <a:rPr sz="2100" spc="-25" dirty="0">
                <a:latin typeface="Calibri"/>
                <a:cs typeface="Calibri"/>
              </a:rPr>
              <a:t>sağlanmaktadır. </a:t>
            </a:r>
            <a:r>
              <a:rPr sz="2100" spc="-20" dirty="0">
                <a:latin typeface="Calibri"/>
                <a:cs typeface="Calibri"/>
              </a:rPr>
              <a:t>Sayaç  </a:t>
            </a:r>
            <a:r>
              <a:rPr sz="2100" spc="-10" dirty="0">
                <a:latin typeface="Calibri"/>
                <a:cs typeface="Calibri"/>
              </a:rPr>
              <a:t>değişkeninin </a:t>
            </a:r>
            <a:r>
              <a:rPr sz="2100" spc="-5" dirty="0">
                <a:latin typeface="Calibri"/>
                <a:cs typeface="Calibri"/>
              </a:rPr>
              <a:t>değeri </a:t>
            </a:r>
            <a:r>
              <a:rPr sz="2100" dirty="0">
                <a:latin typeface="Calibri"/>
                <a:cs typeface="Calibri"/>
              </a:rPr>
              <a:t>1 </a:t>
            </a:r>
            <a:r>
              <a:rPr sz="2100" spc="-5" dirty="0">
                <a:latin typeface="Calibri"/>
                <a:cs typeface="Calibri"/>
              </a:rPr>
              <a:t>değerine ulaştığında ise dizinin  solunda </a:t>
            </a:r>
            <a:r>
              <a:rPr sz="2100" spc="-10" dirty="0">
                <a:latin typeface="Calibri"/>
                <a:cs typeface="Calibri"/>
              </a:rPr>
              <a:t>kalan </a:t>
            </a:r>
            <a:r>
              <a:rPr sz="2100" spc="-5" dirty="0">
                <a:latin typeface="Calibri"/>
                <a:cs typeface="Calibri"/>
              </a:rPr>
              <a:t>son </a:t>
            </a:r>
            <a:r>
              <a:rPr sz="2100" dirty="0">
                <a:latin typeface="Calibri"/>
                <a:cs typeface="Calibri"/>
              </a:rPr>
              <a:t>iki </a:t>
            </a:r>
            <a:r>
              <a:rPr sz="2100" spc="-5" dirty="0">
                <a:latin typeface="Calibri"/>
                <a:cs typeface="Calibri"/>
              </a:rPr>
              <a:t>eleman </a:t>
            </a:r>
            <a:r>
              <a:rPr sz="2100" dirty="0">
                <a:latin typeface="Calibri"/>
                <a:cs typeface="Calibri"/>
              </a:rPr>
              <a:t>da </a:t>
            </a:r>
            <a:r>
              <a:rPr sz="2100" spc="-10" dirty="0">
                <a:latin typeface="Calibri"/>
                <a:cs typeface="Calibri"/>
              </a:rPr>
              <a:t>sıralanmakta </a:t>
            </a:r>
            <a:r>
              <a:rPr sz="2100" spc="-15" dirty="0">
                <a:latin typeface="Calibri"/>
                <a:cs typeface="Calibri"/>
              </a:rPr>
              <a:t>ve </a:t>
            </a:r>
            <a:r>
              <a:rPr sz="2100" spc="-10" dirty="0">
                <a:latin typeface="Calibri"/>
                <a:cs typeface="Calibri"/>
              </a:rPr>
              <a:t>sıralama  </a:t>
            </a:r>
            <a:r>
              <a:rPr sz="2100" spc="-5" dirty="0">
                <a:latin typeface="Calibri"/>
                <a:cs typeface="Calibri"/>
              </a:rPr>
              <a:t>işlemi</a:t>
            </a:r>
            <a:r>
              <a:rPr sz="2100" spc="15" dirty="0">
                <a:latin typeface="Calibri"/>
                <a:cs typeface="Calibri"/>
              </a:rPr>
              <a:t> </a:t>
            </a:r>
            <a:r>
              <a:rPr sz="2100" spc="-20" dirty="0">
                <a:latin typeface="Calibri"/>
                <a:cs typeface="Calibri"/>
              </a:rPr>
              <a:t>tamamlanmaktadır.</a:t>
            </a:r>
            <a:endParaRPr sz="2100">
              <a:latin typeface="Calibri"/>
              <a:cs typeface="Calibri"/>
            </a:endParaRPr>
          </a:p>
          <a:p>
            <a:pPr>
              <a:lnSpc>
                <a:spcPct val="100000"/>
              </a:lnSpc>
              <a:spcBef>
                <a:spcPts val="55"/>
              </a:spcBef>
            </a:pPr>
            <a:endParaRPr sz="2800">
              <a:latin typeface="Times New Roman"/>
              <a:cs typeface="Times New Roman"/>
            </a:endParaRPr>
          </a:p>
          <a:p>
            <a:pPr marL="285115" marR="5715" indent="-273050" algn="just">
              <a:lnSpc>
                <a:spcPct val="90100"/>
              </a:lnSpc>
            </a:pPr>
            <a:r>
              <a:rPr sz="1600" spc="-5" dirty="0">
                <a:solidFill>
                  <a:srgbClr val="93C500"/>
                </a:solidFill>
                <a:latin typeface="Wingdings 2"/>
                <a:cs typeface="Wingdings 2"/>
              </a:rPr>
              <a:t></a:t>
            </a:r>
            <a:r>
              <a:rPr sz="1600" spc="-5" dirty="0">
                <a:solidFill>
                  <a:srgbClr val="93C500"/>
                </a:solidFill>
                <a:latin typeface="Times New Roman"/>
                <a:cs typeface="Times New Roman"/>
              </a:rPr>
              <a:t> </a:t>
            </a:r>
            <a:r>
              <a:rPr sz="2100" dirty="0">
                <a:latin typeface="Calibri"/>
                <a:cs typeface="Calibri"/>
              </a:rPr>
              <a:t>Bubble </a:t>
            </a:r>
            <a:r>
              <a:rPr sz="2100" spc="-5" dirty="0">
                <a:latin typeface="Calibri"/>
                <a:cs typeface="Calibri"/>
              </a:rPr>
              <a:t>sort, </a:t>
            </a:r>
            <a:r>
              <a:rPr sz="2100" spc="-10" dirty="0">
                <a:latin typeface="Calibri"/>
                <a:cs typeface="Calibri"/>
              </a:rPr>
              <a:t>sıralama </a:t>
            </a:r>
            <a:r>
              <a:rPr sz="2100" spc="-5" dirty="0">
                <a:latin typeface="Calibri"/>
                <a:cs typeface="Calibri"/>
              </a:rPr>
              <a:t>teknikleri içinde anlaşılması </a:t>
            </a:r>
            <a:r>
              <a:rPr sz="2100" spc="-25" dirty="0">
                <a:latin typeface="Calibri"/>
                <a:cs typeface="Calibri"/>
              </a:rPr>
              <a:t>ve  </a:t>
            </a:r>
            <a:r>
              <a:rPr sz="2100" spc="-10" dirty="0">
                <a:latin typeface="Calibri"/>
                <a:cs typeface="Calibri"/>
              </a:rPr>
              <a:t>programlanması </a:t>
            </a:r>
            <a:r>
              <a:rPr sz="2100" spc="-25" dirty="0">
                <a:latin typeface="Calibri"/>
                <a:cs typeface="Calibri"/>
              </a:rPr>
              <a:t>kolay </a:t>
            </a:r>
            <a:r>
              <a:rPr sz="2100" spc="-5" dirty="0">
                <a:latin typeface="Calibri"/>
                <a:cs typeface="Calibri"/>
              </a:rPr>
              <a:t>olmasına </a:t>
            </a:r>
            <a:r>
              <a:rPr sz="2100" spc="-10" dirty="0">
                <a:latin typeface="Calibri"/>
                <a:cs typeface="Calibri"/>
              </a:rPr>
              <a:t>rağmen </a:t>
            </a:r>
            <a:r>
              <a:rPr sz="2100" spc="-5" dirty="0">
                <a:latin typeface="Calibri"/>
                <a:cs typeface="Calibri"/>
              </a:rPr>
              <a:t>etkinliği en </a:t>
            </a:r>
            <a:r>
              <a:rPr sz="2100" dirty="0">
                <a:latin typeface="Calibri"/>
                <a:cs typeface="Calibri"/>
              </a:rPr>
              <a:t>az  </a:t>
            </a:r>
            <a:r>
              <a:rPr sz="2100" spc="-5" dirty="0">
                <a:latin typeface="Calibri"/>
                <a:cs typeface="Calibri"/>
              </a:rPr>
              <a:t>olan algoritmalardandır (n elemanlı </a:t>
            </a:r>
            <a:r>
              <a:rPr sz="2100" dirty="0">
                <a:latin typeface="Calibri"/>
                <a:cs typeface="Calibri"/>
              </a:rPr>
              <a:t>x </a:t>
            </a:r>
            <a:r>
              <a:rPr sz="2100" spc="-10" dirty="0">
                <a:latin typeface="Calibri"/>
                <a:cs typeface="Calibri"/>
              </a:rPr>
              <a:t>dizisi</a:t>
            </a:r>
            <a:r>
              <a:rPr sz="2100" spc="60" dirty="0">
                <a:latin typeface="Calibri"/>
                <a:cs typeface="Calibri"/>
              </a:rPr>
              <a:t> </a:t>
            </a:r>
            <a:r>
              <a:rPr sz="2100" spc="-5" dirty="0">
                <a:latin typeface="Calibri"/>
                <a:cs typeface="Calibri"/>
              </a:rPr>
              <a:t>için).</a:t>
            </a:r>
            <a:endParaRPr sz="2100">
              <a:latin typeface="Calibri"/>
              <a:cs typeface="Calibri"/>
            </a:endParaRPr>
          </a:p>
        </p:txBody>
      </p:sp>
      <p:sp>
        <p:nvSpPr>
          <p:cNvPr id="14" name="object 14"/>
          <p:cNvSpPr txBox="1"/>
          <p:nvPr/>
        </p:nvSpPr>
        <p:spPr>
          <a:xfrm>
            <a:off x="4729353" y="297941"/>
            <a:ext cx="110489" cy="208279"/>
          </a:xfrm>
          <a:prstGeom prst="rect">
            <a:avLst/>
          </a:prstGeom>
        </p:spPr>
        <p:txBody>
          <a:bodyPr vert="horz" wrap="square" lIns="0" tIns="12700" rIns="0" bIns="0" rtlCol="0">
            <a:spAutoFit/>
          </a:bodyPr>
          <a:lstStyle/>
          <a:p>
            <a:pPr marL="12700">
              <a:lnSpc>
                <a:spcPct val="100000"/>
              </a:lnSpc>
              <a:spcBef>
                <a:spcPts val="100"/>
              </a:spcBef>
            </a:pPr>
            <a:r>
              <a:rPr sz="1200" spc="-5" dirty="0">
                <a:solidFill>
                  <a:srgbClr val="FDFDFD"/>
                </a:solidFill>
                <a:latin typeface="Arial"/>
                <a:cs typeface="Arial"/>
              </a:rPr>
              <a:t>4</a:t>
            </a:r>
            <a:endParaRPr sz="1200">
              <a:latin typeface="Arial"/>
              <a:cs typeface="Arial"/>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231123" y="0"/>
            <a:ext cx="762000" cy="6858000"/>
          </a:xfrm>
          <a:custGeom>
            <a:avLst/>
            <a:gdLst/>
            <a:ahLst/>
            <a:cxnLst/>
            <a:rect l="l" t="t" r="r" b="b"/>
            <a:pathLst>
              <a:path w="762000" h="6858000">
                <a:moveTo>
                  <a:pt x="0" y="6858000"/>
                </a:moveTo>
                <a:lnTo>
                  <a:pt x="762000" y="6858000"/>
                </a:lnTo>
                <a:lnTo>
                  <a:pt x="762000" y="0"/>
                </a:lnTo>
                <a:lnTo>
                  <a:pt x="0" y="0"/>
                </a:lnTo>
                <a:lnTo>
                  <a:pt x="0" y="6858000"/>
                </a:lnTo>
                <a:close/>
              </a:path>
            </a:pathLst>
          </a:custGeom>
          <a:solidFill>
            <a:srgbClr val="FFFFFF">
              <a:alpha val="10195"/>
            </a:srgbClr>
          </a:solidFill>
        </p:spPr>
        <p:txBody>
          <a:bodyPr wrap="square" lIns="0" tIns="0" rIns="0" bIns="0" rtlCol="0"/>
          <a:lstStyle/>
          <a:p>
            <a:endParaRPr/>
          </a:p>
        </p:txBody>
      </p:sp>
      <p:sp>
        <p:nvSpPr>
          <p:cNvPr id="3" name="object 3"/>
          <p:cNvSpPr/>
          <p:nvPr/>
        </p:nvSpPr>
        <p:spPr>
          <a:xfrm>
            <a:off x="3887723" y="0"/>
            <a:ext cx="673735" cy="334010"/>
          </a:xfrm>
          <a:custGeom>
            <a:avLst/>
            <a:gdLst/>
            <a:ahLst/>
            <a:cxnLst/>
            <a:rect l="l" t="t" r="r" b="b"/>
            <a:pathLst>
              <a:path w="673735" h="334010">
                <a:moveTo>
                  <a:pt x="0" y="333756"/>
                </a:moveTo>
                <a:lnTo>
                  <a:pt x="673608" y="333756"/>
                </a:lnTo>
                <a:lnTo>
                  <a:pt x="673608" y="0"/>
                </a:lnTo>
                <a:lnTo>
                  <a:pt x="0" y="0"/>
                </a:lnTo>
                <a:lnTo>
                  <a:pt x="0" y="333756"/>
                </a:lnTo>
                <a:close/>
              </a:path>
            </a:pathLst>
          </a:custGeom>
          <a:solidFill>
            <a:srgbClr val="FFFFFF">
              <a:alpha val="10195"/>
            </a:srgbClr>
          </a:solidFill>
        </p:spPr>
        <p:txBody>
          <a:bodyPr wrap="square" lIns="0" tIns="0" rIns="0" bIns="0" rtlCol="0"/>
          <a:lstStyle/>
          <a:p>
            <a:endParaRPr/>
          </a:p>
        </p:txBody>
      </p:sp>
      <p:sp>
        <p:nvSpPr>
          <p:cNvPr id="4" name="object 4"/>
          <p:cNvSpPr/>
          <p:nvPr/>
        </p:nvSpPr>
        <p:spPr>
          <a:xfrm>
            <a:off x="3887723" y="6519671"/>
            <a:ext cx="2819400" cy="338455"/>
          </a:xfrm>
          <a:custGeom>
            <a:avLst/>
            <a:gdLst/>
            <a:ahLst/>
            <a:cxnLst/>
            <a:rect l="l" t="t" r="r" b="b"/>
            <a:pathLst>
              <a:path w="2819400" h="338454">
                <a:moveTo>
                  <a:pt x="0" y="338327"/>
                </a:moveTo>
                <a:lnTo>
                  <a:pt x="2819400" y="338327"/>
                </a:lnTo>
                <a:lnTo>
                  <a:pt x="2819400" y="0"/>
                </a:lnTo>
                <a:lnTo>
                  <a:pt x="0" y="0"/>
                </a:lnTo>
                <a:lnTo>
                  <a:pt x="0" y="338327"/>
                </a:lnTo>
                <a:close/>
              </a:path>
            </a:pathLst>
          </a:custGeom>
          <a:solidFill>
            <a:srgbClr val="FFFFFF">
              <a:alpha val="10195"/>
            </a:srgbClr>
          </a:solidFill>
        </p:spPr>
        <p:txBody>
          <a:bodyPr wrap="square" lIns="0" tIns="0" rIns="0" bIns="0" rtlCol="0"/>
          <a:lstStyle/>
          <a:p>
            <a:endParaRPr/>
          </a:p>
        </p:txBody>
      </p:sp>
      <p:sp>
        <p:nvSpPr>
          <p:cNvPr id="5" name="object 5"/>
          <p:cNvSpPr/>
          <p:nvPr/>
        </p:nvSpPr>
        <p:spPr>
          <a:xfrm>
            <a:off x="50292" y="0"/>
            <a:ext cx="9100058" cy="6864349"/>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457200" y="333756"/>
            <a:ext cx="8229600" cy="6186170"/>
          </a:xfrm>
          <a:custGeom>
            <a:avLst/>
            <a:gdLst/>
            <a:ahLst/>
            <a:cxnLst/>
            <a:rect l="l" t="t" r="r" b="b"/>
            <a:pathLst>
              <a:path w="8229600" h="6186170">
                <a:moveTo>
                  <a:pt x="0" y="6185916"/>
                </a:moveTo>
                <a:lnTo>
                  <a:pt x="8229600" y="6185916"/>
                </a:lnTo>
                <a:lnTo>
                  <a:pt x="8229600" y="0"/>
                </a:lnTo>
                <a:lnTo>
                  <a:pt x="0" y="0"/>
                </a:lnTo>
                <a:lnTo>
                  <a:pt x="0" y="6185916"/>
                </a:lnTo>
                <a:close/>
              </a:path>
            </a:pathLst>
          </a:custGeom>
          <a:solidFill>
            <a:srgbClr val="FFFFFF"/>
          </a:solidFill>
        </p:spPr>
        <p:txBody>
          <a:bodyPr wrap="square" lIns="0" tIns="0" rIns="0" bIns="0" rtlCol="0"/>
          <a:lstStyle/>
          <a:p>
            <a:endParaRPr/>
          </a:p>
        </p:txBody>
      </p:sp>
      <p:sp>
        <p:nvSpPr>
          <p:cNvPr id="7" name="object 7"/>
          <p:cNvSpPr/>
          <p:nvPr/>
        </p:nvSpPr>
        <p:spPr>
          <a:xfrm>
            <a:off x="457200" y="333756"/>
            <a:ext cx="8229600" cy="6186170"/>
          </a:xfrm>
          <a:custGeom>
            <a:avLst/>
            <a:gdLst/>
            <a:ahLst/>
            <a:cxnLst/>
            <a:rect l="l" t="t" r="r" b="b"/>
            <a:pathLst>
              <a:path w="8229600" h="6186170">
                <a:moveTo>
                  <a:pt x="0" y="6185916"/>
                </a:moveTo>
                <a:lnTo>
                  <a:pt x="8229600" y="6185916"/>
                </a:lnTo>
                <a:lnTo>
                  <a:pt x="8229600" y="0"/>
                </a:lnTo>
                <a:lnTo>
                  <a:pt x="0" y="0"/>
                </a:lnTo>
                <a:lnTo>
                  <a:pt x="0" y="6185916"/>
                </a:lnTo>
                <a:close/>
              </a:path>
            </a:pathLst>
          </a:custGeom>
          <a:ln w="6096">
            <a:solidFill>
              <a:srgbClr val="000000"/>
            </a:solidFill>
          </a:ln>
        </p:spPr>
        <p:txBody>
          <a:bodyPr wrap="square" lIns="0" tIns="0" rIns="0" bIns="0" rtlCol="0"/>
          <a:lstStyle/>
          <a:p>
            <a:endParaRPr/>
          </a:p>
        </p:txBody>
      </p:sp>
      <p:sp>
        <p:nvSpPr>
          <p:cNvPr id="12" name="object 12"/>
          <p:cNvSpPr txBox="1">
            <a:spLocks noGrp="1"/>
          </p:cNvSpPr>
          <p:nvPr>
            <p:ph type="title"/>
          </p:nvPr>
        </p:nvSpPr>
        <p:spPr>
          <a:xfrm>
            <a:off x="1121765" y="1645666"/>
            <a:ext cx="2115185" cy="467995"/>
          </a:xfrm>
          <a:prstGeom prst="rect">
            <a:avLst/>
          </a:prstGeom>
        </p:spPr>
        <p:txBody>
          <a:bodyPr vert="horz" wrap="square" lIns="0" tIns="13335" rIns="0" bIns="0" rtlCol="0">
            <a:spAutoFit/>
          </a:bodyPr>
          <a:lstStyle/>
          <a:p>
            <a:pPr marL="12700">
              <a:lnSpc>
                <a:spcPct val="100000"/>
              </a:lnSpc>
              <a:spcBef>
                <a:spcPts val="105"/>
              </a:spcBef>
            </a:pPr>
            <a:r>
              <a:rPr sz="2900" dirty="0"/>
              <a:t>BUBBLE</a:t>
            </a:r>
            <a:r>
              <a:rPr sz="2900" spc="-95" dirty="0"/>
              <a:t> </a:t>
            </a:r>
            <a:r>
              <a:rPr sz="2900" spc="-5" dirty="0"/>
              <a:t>SORT</a:t>
            </a:r>
            <a:endParaRPr sz="2900"/>
          </a:p>
        </p:txBody>
      </p:sp>
      <p:sp>
        <p:nvSpPr>
          <p:cNvPr id="13" name="object 13"/>
          <p:cNvSpPr txBox="1"/>
          <p:nvPr/>
        </p:nvSpPr>
        <p:spPr>
          <a:xfrm>
            <a:off x="1192174" y="2337942"/>
            <a:ext cx="6812280" cy="1635125"/>
          </a:xfrm>
          <a:prstGeom prst="rect">
            <a:avLst/>
          </a:prstGeom>
        </p:spPr>
        <p:txBody>
          <a:bodyPr vert="horz" wrap="square" lIns="0" tIns="12700" rIns="0" bIns="0" rtlCol="0">
            <a:spAutoFit/>
          </a:bodyPr>
          <a:lstStyle/>
          <a:p>
            <a:pPr marL="12700">
              <a:lnSpc>
                <a:spcPct val="100000"/>
              </a:lnSpc>
              <a:spcBef>
                <a:spcPts val="100"/>
              </a:spcBef>
            </a:pPr>
            <a:r>
              <a:rPr sz="1800" spc="20" dirty="0">
                <a:solidFill>
                  <a:srgbClr val="93C500"/>
                </a:solidFill>
                <a:latin typeface="Wingdings 2"/>
                <a:cs typeface="Wingdings 2"/>
              </a:rPr>
              <a:t></a:t>
            </a:r>
            <a:r>
              <a:rPr sz="1800" spc="65" dirty="0">
                <a:solidFill>
                  <a:srgbClr val="93C500"/>
                </a:solidFill>
                <a:latin typeface="Times New Roman"/>
                <a:cs typeface="Times New Roman"/>
              </a:rPr>
              <a:t> </a:t>
            </a:r>
            <a:r>
              <a:rPr sz="2400" b="1" spc="-10" dirty="0">
                <a:latin typeface="Calibri"/>
                <a:cs typeface="Calibri"/>
              </a:rPr>
              <a:t>Örnek:</a:t>
            </a:r>
            <a:endParaRPr sz="2400">
              <a:latin typeface="Calibri"/>
              <a:cs typeface="Calibri"/>
            </a:endParaRPr>
          </a:p>
          <a:p>
            <a:pPr>
              <a:lnSpc>
                <a:spcPct val="100000"/>
              </a:lnSpc>
              <a:spcBef>
                <a:spcPts val="5"/>
              </a:spcBef>
            </a:pPr>
            <a:endParaRPr sz="3500">
              <a:latin typeface="Times New Roman"/>
              <a:cs typeface="Times New Roman"/>
            </a:endParaRPr>
          </a:p>
          <a:p>
            <a:pPr marL="285115" marR="5080" indent="-273050">
              <a:lnSpc>
                <a:spcPct val="100000"/>
              </a:lnSpc>
            </a:pPr>
            <a:r>
              <a:rPr sz="1800" spc="20" dirty="0">
                <a:solidFill>
                  <a:srgbClr val="93C500"/>
                </a:solidFill>
                <a:latin typeface="Wingdings 2"/>
                <a:cs typeface="Wingdings 2"/>
              </a:rPr>
              <a:t></a:t>
            </a:r>
            <a:r>
              <a:rPr sz="1800" spc="20" dirty="0">
                <a:solidFill>
                  <a:srgbClr val="93C500"/>
                </a:solidFill>
                <a:latin typeface="Times New Roman"/>
                <a:cs typeface="Times New Roman"/>
              </a:rPr>
              <a:t> </a:t>
            </a:r>
            <a:r>
              <a:rPr sz="2400" dirty="0">
                <a:latin typeface="Calibri"/>
                <a:cs typeface="Calibri"/>
              </a:rPr>
              <a:t>9, 5, 8, 3, 1. </a:t>
            </a:r>
            <a:r>
              <a:rPr sz="2400" spc="-10" dirty="0">
                <a:latin typeface="Calibri"/>
                <a:cs typeface="Calibri"/>
              </a:rPr>
              <a:t>rakamlarının azalan </a:t>
            </a:r>
            <a:r>
              <a:rPr sz="2400" spc="-5" dirty="0">
                <a:latin typeface="Calibri"/>
                <a:cs typeface="Calibri"/>
              </a:rPr>
              <a:t>şekilde </a:t>
            </a:r>
            <a:r>
              <a:rPr sz="2400" spc="-10" dirty="0">
                <a:latin typeface="Calibri"/>
                <a:cs typeface="Calibri"/>
              </a:rPr>
              <a:t>sıralanmasını  kabarcık </a:t>
            </a:r>
            <a:r>
              <a:rPr sz="2400" spc="-5" dirty="0">
                <a:latin typeface="Calibri"/>
                <a:cs typeface="Calibri"/>
              </a:rPr>
              <a:t>algoritmasıyla</a:t>
            </a:r>
            <a:r>
              <a:rPr sz="2400" spc="-65" dirty="0">
                <a:latin typeface="Calibri"/>
                <a:cs typeface="Calibri"/>
              </a:rPr>
              <a:t> </a:t>
            </a:r>
            <a:r>
              <a:rPr sz="2400" spc="-10" dirty="0">
                <a:latin typeface="Calibri"/>
                <a:cs typeface="Calibri"/>
              </a:rPr>
              <a:t>gerçekleştirelim.</a:t>
            </a:r>
            <a:endParaRPr sz="2400">
              <a:latin typeface="Calibri"/>
              <a:cs typeface="Calibri"/>
            </a:endParaRPr>
          </a:p>
        </p:txBody>
      </p:sp>
      <p:sp>
        <p:nvSpPr>
          <p:cNvPr id="14" name="object 14"/>
          <p:cNvSpPr txBox="1"/>
          <p:nvPr/>
        </p:nvSpPr>
        <p:spPr>
          <a:xfrm>
            <a:off x="4729353" y="297941"/>
            <a:ext cx="110489" cy="208279"/>
          </a:xfrm>
          <a:prstGeom prst="rect">
            <a:avLst/>
          </a:prstGeom>
        </p:spPr>
        <p:txBody>
          <a:bodyPr vert="horz" wrap="square" lIns="0" tIns="12700" rIns="0" bIns="0" rtlCol="0">
            <a:spAutoFit/>
          </a:bodyPr>
          <a:lstStyle/>
          <a:p>
            <a:pPr marL="12700">
              <a:lnSpc>
                <a:spcPct val="100000"/>
              </a:lnSpc>
              <a:spcBef>
                <a:spcPts val="100"/>
              </a:spcBef>
            </a:pPr>
            <a:r>
              <a:rPr sz="1200" spc="-5" dirty="0">
                <a:solidFill>
                  <a:srgbClr val="FDFDFD"/>
                </a:solidFill>
                <a:latin typeface="Arial"/>
                <a:cs typeface="Arial"/>
              </a:rPr>
              <a:t>5</a:t>
            </a:r>
            <a:endParaRPr sz="1200">
              <a:latin typeface="Arial"/>
              <a:cs typeface="Arial"/>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231123" y="0"/>
            <a:ext cx="762000" cy="6858000"/>
          </a:xfrm>
          <a:custGeom>
            <a:avLst/>
            <a:gdLst/>
            <a:ahLst/>
            <a:cxnLst/>
            <a:rect l="l" t="t" r="r" b="b"/>
            <a:pathLst>
              <a:path w="762000" h="6858000">
                <a:moveTo>
                  <a:pt x="0" y="6858000"/>
                </a:moveTo>
                <a:lnTo>
                  <a:pt x="762000" y="6858000"/>
                </a:lnTo>
                <a:lnTo>
                  <a:pt x="762000" y="0"/>
                </a:lnTo>
                <a:lnTo>
                  <a:pt x="0" y="0"/>
                </a:lnTo>
                <a:lnTo>
                  <a:pt x="0" y="6858000"/>
                </a:lnTo>
                <a:close/>
              </a:path>
            </a:pathLst>
          </a:custGeom>
          <a:solidFill>
            <a:srgbClr val="FFFFFF">
              <a:alpha val="10195"/>
            </a:srgbClr>
          </a:solidFill>
        </p:spPr>
        <p:txBody>
          <a:bodyPr wrap="square" lIns="0" tIns="0" rIns="0" bIns="0" rtlCol="0"/>
          <a:lstStyle/>
          <a:p>
            <a:endParaRPr/>
          </a:p>
        </p:txBody>
      </p:sp>
      <p:sp>
        <p:nvSpPr>
          <p:cNvPr id="3" name="object 3"/>
          <p:cNvSpPr/>
          <p:nvPr/>
        </p:nvSpPr>
        <p:spPr>
          <a:xfrm>
            <a:off x="3887723" y="0"/>
            <a:ext cx="673735" cy="334010"/>
          </a:xfrm>
          <a:custGeom>
            <a:avLst/>
            <a:gdLst/>
            <a:ahLst/>
            <a:cxnLst/>
            <a:rect l="l" t="t" r="r" b="b"/>
            <a:pathLst>
              <a:path w="673735" h="334010">
                <a:moveTo>
                  <a:pt x="0" y="333756"/>
                </a:moveTo>
                <a:lnTo>
                  <a:pt x="673608" y="333756"/>
                </a:lnTo>
                <a:lnTo>
                  <a:pt x="673608" y="0"/>
                </a:lnTo>
                <a:lnTo>
                  <a:pt x="0" y="0"/>
                </a:lnTo>
                <a:lnTo>
                  <a:pt x="0" y="333756"/>
                </a:lnTo>
                <a:close/>
              </a:path>
            </a:pathLst>
          </a:custGeom>
          <a:solidFill>
            <a:srgbClr val="FFFFFF">
              <a:alpha val="10195"/>
            </a:srgbClr>
          </a:solidFill>
        </p:spPr>
        <p:txBody>
          <a:bodyPr wrap="square" lIns="0" tIns="0" rIns="0" bIns="0" rtlCol="0"/>
          <a:lstStyle/>
          <a:p>
            <a:endParaRPr/>
          </a:p>
        </p:txBody>
      </p:sp>
      <p:sp>
        <p:nvSpPr>
          <p:cNvPr id="4" name="object 4"/>
          <p:cNvSpPr/>
          <p:nvPr/>
        </p:nvSpPr>
        <p:spPr>
          <a:xfrm>
            <a:off x="3887723" y="6519671"/>
            <a:ext cx="2819400" cy="338455"/>
          </a:xfrm>
          <a:custGeom>
            <a:avLst/>
            <a:gdLst/>
            <a:ahLst/>
            <a:cxnLst/>
            <a:rect l="l" t="t" r="r" b="b"/>
            <a:pathLst>
              <a:path w="2819400" h="338454">
                <a:moveTo>
                  <a:pt x="0" y="338327"/>
                </a:moveTo>
                <a:lnTo>
                  <a:pt x="2819400" y="338327"/>
                </a:lnTo>
                <a:lnTo>
                  <a:pt x="2819400" y="0"/>
                </a:lnTo>
                <a:lnTo>
                  <a:pt x="0" y="0"/>
                </a:lnTo>
                <a:lnTo>
                  <a:pt x="0" y="338327"/>
                </a:lnTo>
                <a:close/>
              </a:path>
            </a:pathLst>
          </a:custGeom>
          <a:solidFill>
            <a:srgbClr val="FFFFFF">
              <a:alpha val="10195"/>
            </a:srgbClr>
          </a:solidFill>
        </p:spPr>
        <p:txBody>
          <a:bodyPr wrap="square" lIns="0" tIns="0" rIns="0" bIns="0" rtlCol="0"/>
          <a:lstStyle/>
          <a:p>
            <a:endParaRPr/>
          </a:p>
        </p:txBody>
      </p:sp>
      <p:sp>
        <p:nvSpPr>
          <p:cNvPr id="5" name="object 5"/>
          <p:cNvSpPr/>
          <p:nvPr/>
        </p:nvSpPr>
        <p:spPr>
          <a:xfrm>
            <a:off x="50292" y="0"/>
            <a:ext cx="9100058" cy="6864349"/>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457200" y="333756"/>
            <a:ext cx="8229600" cy="6186170"/>
          </a:xfrm>
          <a:custGeom>
            <a:avLst/>
            <a:gdLst/>
            <a:ahLst/>
            <a:cxnLst/>
            <a:rect l="l" t="t" r="r" b="b"/>
            <a:pathLst>
              <a:path w="8229600" h="6186170">
                <a:moveTo>
                  <a:pt x="0" y="6185916"/>
                </a:moveTo>
                <a:lnTo>
                  <a:pt x="8229600" y="6185916"/>
                </a:lnTo>
                <a:lnTo>
                  <a:pt x="8229600" y="0"/>
                </a:lnTo>
                <a:lnTo>
                  <a:pt x="0" y="0"/>
                </a:lnTo>
                <a:lnTo>
                  <a:pt x="0" y="6185916"/>
                </a:lnTo>
                <a:close/>
              </a:path>
            </a:pathLst>
          </a:custGeom>
          <a:solidFill>
            <a:srgbClr val="FFFFFF"/>
          </a:solidFill>
        </p:spPr>
        <p:txBody>
          <a:bodyPr wrap="square" lIns="0" tIns="0" rIns="0" bIns="0" rtlCol="0"/>
          <a:lstStyle/>
          <a:p>
            <a:endParaRPr/>
          </a:p>
        </p:txBody>
      </p:sp>
      <p:sp>
        <p:nvSpPr>
          <p:cNvPr id="7" name="object 7"/>
          <p:cNvSpPr/>
          <p:nvPr/>
        </p:nvSpPr>
        <p:spPr>
          <a:xfrm>
            <a:off x="457200" y="333756"/>
            <a:ext cx="8229600" cy="6186170"/>
          </a:xfrm>
          <a:custGeom>
            <a:avLst/>
            <a:gdLst/>
            <a:ahLst/>
            <a:cxnLst/>
            <a:rect l="l" t="t" r="r" b="b"/>
            <a:pathLst>
              <a:path w="8229600" h="6186170">
                <a:moveTo>
                  <a:pt x="0" y="6185916"/>
                </a:moveTo>
                <a:lnTo>
                  <a:pt x="8229600" y="6185916"/>
                </a:lnTo>
                <a:lnTo>
                  <a:pt x="8229600" y="0"/>
                </a:lnTo>
                <a:lnTo>
                  <a:pt x="0" y="0"/>
                </a:lnTo>
                <a:lnTo>
                  <a:pt x="0" y="6185916"/>
                </a:lnTo>
                <a:close/>
              </a:path>
            </a:pathLst>
          </a:custGeom>
          <a:ln w="6096">
            <a:solidFill>
              <a:srgbClr val="000000"/>
            </a:solidFill>
          </a:ln>
        </p:spPr>
        <p:txBody>
          <a:bodyPr wrap="square" lIns="0" tIns="0" rIns="0" bIns="0" rtlCol="0"/>
          <a:lstStyle/>
          <a:p>
            <a:endParaRPr/>
          </a:p>
        </p:txBody>
      </p:sp>
      <p:sp>
        <p:nvSpPr>
          <p:cNvPr id="12" name="object 12"/>
          <p:cNvSpPr txBox="1">
            <a:spLocks noGrp="1"/>
          </p:cNvSpPr>
          <p:nvPr>
            <p:ph type="title"/>
          </p:nvPr>
        </p:nvSpPr>
        <p:spPr>
          <a:xfrm>
            <a:off x="1121765" y="1203706"/>
            <a:ext cx="2115185" cy="467995"/>
          </a:xfrm>
          <a:prstGeom prst="rect">
            <a:avLst/>
          </a:prstGeom>
        </p:spPr>
        <p:txBody>
          <a:bodyPr vert="horz" wrap="square" lIns="0" tIns="13335" rIns="0" bIns="0" rtlCol="0">
            <a:spAutoFit/>
          </a:bodyPr>
          <a:lstStyle/>
          <a:p>
            <a:pPr marL="12700">
              <a:lnSpc>
                <a:spcPct val="100000"/>
              </a:lnSpc>
              <a:spcBef>
                <a:spcPts val="105"/>
              </a:spcBef>
            </a:pPr>
            <a:r>
              <a:rPr sz="2900" dirty="0"/>
              <a:t>BUBBLE</a:t>
            </a:r>
            <a:r>
              <a:rPr sz="2900" spc="-95" dirty="0"/>
              <a:t> </a:t>
            </a:r>
            <a:r>
              <a:rPr sz="2900" spc="-5" dirty="0"/>
              <a:t>SORT</a:t>
            </a:r>
            <a:endParaRPr sz="2900"/>
          </a:p>
        </p:txBody>
      </p:sp>
      <p:sp>
        <p:nvSpPr>
          <p:cNvPr id="13" name="object 13"/>
          <p:cNvSpPr txBox="1"/>
          <p:nvPr/>
        </p:nvSpPr>
        <p:spPr>
          <a:xfrm>
            <a:off x="1121765" y="2301366"/>
            <a:ext cx="1301750" cy="391160"/>
          </a:xfrm>
          <a:prstGeom prst="rect">
            <a:avLst/>
          </a:prstGeom>
        </p:spPr>
        <p:txBody>
          <a:bodyPr vert="horz" wrap="square" lIns="0" tIns="12700" rIns="0" bIns="0" rtlCol="0">
            <a:spAutoFit/>
          </a:bodyPr>
          <a:lstStyle/>
          <a:p>
            <a:pPr marL="12700">
              <a:lnSpc>
                <a:spcPct val="100000"/>
              </a:lnSpc>
              <a:spcBef>
                <a:spcPts val="100"/>
              </a:spcBef>
              <a:tabLst>
                <a:tab pos="584200" algn="l"/>
              </a:tabLst>
            </a:pPr>
            <a:r>
              <a:rPr sz="1800" spc="20" dirty="0">
                <a:solidFill>
                  <a:srgbClr val="93C500"/>
                </a:solidFill>
                <a:latin typeface="Wingdings 2"/>
                <a:cs typeface="Wingdings 2"/>
              </a:rPr>
              <a:t></a:t>
            </a:r>
            <a:r>
              <a:rPr sz="1800" spc="20" dirty="0">
                <a:solidFill>
                  <a:srgbClr val="93C500"/>
                </a:solidFill>
                <a:latin typeface="Times New Roman"/>
                <a:cs typeface="Times New Roman"/>
              </a:rPr>
              <a:t>	</a:t>
            </a:r>
            <a:r>
              <a:rPr sz="2400" b="1" spc="-5" dirty="0">
                <a:latin typeface="Calibri"/>
                <a:cs typeface="Calibri"/>
              </a:rPr>
              <a:t>1</a:t>
            </a:r>
            <a:r>
              <a:rPr sz="2400" b="1" spc="-175" dirty="0">
                <a:latin typeface="Calibri"/>
                <a:cs typeface="Calibri"/>
              </a:rPr>
              <a:t>.</a:t>
            </a:r>
            <a:r>
              <a:rPr sz="2400" b="1" spc="-125" dirty="0">
                <a:latin typeface="Calibri"/>
                <a:cs typeface="Calibri"/>
              </a:rPr>
              <a:t>T</a:t>
            </a:r>
            <a:r>
              <a:rPr sz="2400" b="1" dirty="0">
                <a:latin typeface="Calibri"/>
                <a:cs typeface="Calibri"/>
              </a:rPr>
              <a:t>u</a:t>
            </a:r>
            <a:r>
              <a:rPr sz="2400" b="1" spc="-10" dirty="0">
                <a:latin typeface="Calibri"/>
                <a:cs typeface="Calibri"/>
              </a:rPr>
              <a:t>r</a:t>
            </a:r>
            <a:r>
              <a:rPr sz="2400" b="1" dirty="0">
                <a:latin typeface="Calibri"/>
                <a:cs typeface="Calibri"/>
              </a:rPr>
              <a:t>:</a:t>
            </a:r>
            <a:endParaRPr sz="2400">
              <a:latin typeface="Calibri"/>
              <a:cs typeface="Calibri"/>
            </a:endParaRPr>
          </a:p>
        </p:txBody>
      </p:sp>
      <p:sp>
        <p:nvSpPr>
          <p:cNvPr id="14" name="object 14"/>
          <p:cNvSpPr txBox="1"/>
          <p:nvPr/>
        </p:nvSpPr>
        <p:spPr>
          <a:xfrm>
            <a:off x="1121765" y="4313301"/>
            <a:ext cx="6520815" cy="1049655"/>
          </a:xfrm>
          <a:prstGeom prst="rect">
            <a:avLst/>
          </a:prstGeom>
        </p:spPr>
        <p:txBody>
          <a:bodyPr vert="horz" wrap="square" lIns="0" tIns="53975" rIns="0" bIns="0" rtlCol="0">
            <a:spAutoFit/>
          </a:bodyPr>
          <a:lstStyle/>
          <a:p>
            <a:pPr marL="584200" marR="5080" indent="-572135">
              <a:lnSpc>
                <a:spcPts val="2590"/>
              </a:lnSpc>
              <a:spcBef>
                <a:spcPts val="425"/>
              </a:spcBef>
              <a:tabLst>
                <a:tab pos="584200" algn="l"/>
              </a:tabLst>
            </a:pPr>
            <a:r>
              <a:rPr sz="1800" spc="20" dirty="0">
                <a:solidFill>
                  <a:srgbClr val="93C500"/>
                </a:solidFill>
                <a:latin typeface="Wingdings 2"/>
                <a:cs typeface="Wingdings 2"/>
              </a:rPr>
              <a:t></a:t>
            </a:r>
            <a:r>
              <a:rPr sz="1800" spc="20" dirty="0">
                <a:solidFill>
                  <a:srgbClr val="93C500"/>
                </a:solidFill>
                <a:latin typeface="Times New Roman"/>
                <a:cs typeface="Times New Roman"/>
              </a:rPr>
              <a:t>	</a:t>
            </a:r>
            <a:r>
              <a:rPr sz="2400" dirty="0">
                <a:latin typeface="Calibri"/>
                <a:cs typeface="Calibri"/>
              </a:rPr>
              <a:t>1. tur </a:t>
            </a:r>
            <a:r>
              <a:rPr sz="2400" spc="-5" dirty="0">
                <a:latin typeface="Calibri"/>
                <a:cs typeface="Calibri"/>
              </a:rPr>
              <a:t>tamamlandığında </a:t>
            </a:r>
            <a:r>
              <a:rPr sz="2400" dirty="0">
                <a:latin typeface="Calibri"/>
                <a:cs typeface="Calibri"/>
              </a:rPr>
              <a:t>en </a:t>
            </a:r>
            <a:r>
              <a:rPr sz="2400" spc="-5" dirty="0">
                <a:latin typeface="Calibri"/>
                <a:cs typeface="Calibri"/>
              </a:rPr>
              <a:t>büyük </a:t>
            </a:r>
            <a:r>
              <a:rPr sz="2400" dirty="0">
                <a:latin typeface="Calibri"/>
                <a:cs typeface="Calibri"/>
              </a:rPr>
              <a:t>eleman </a:t>
            </a:r>
            <a:r>
              <a:rPr sz="2400" spc="-5" dirty="0">
                <a:latin typeface="Calibri"/>
                <a:cs typeface="Calibri"/>
              </a:rPr>
              <a:t>olan</a:t>
            </a:r>
            <a:r>
              <a:rPr sz="2400" spc="-100" dirty="0">
                <a:latin typeface="Calibri"/>
                <a:cs typeface="Calibri"/>
              </a:rPr>
              <a:t> </a:t>
            </a:r>
            <a:r>
              <a:rPr sz="2400" dirty="0">
                <a:latin typeface="Calibri"/>
                <a:cs typeface="Calibri"/>
              </a:rPr>
              <a:t>9  en </a:t>
            </a:r>
            <a:r>
              <a:rPr sz="2400" spc="-5" dirty="0">
                <a:latin typeface="Calibri"/>
                <a:cs typeface="Calibri"/>
              </a:rPr>
              <a:t>sona yerleşmiş olur </a:t>
            </a:r>
            <a:r>
              <a:rPr sz="2400" spc="-20" dirty="0">
                <a:latin typeface="Calibri"/>
                <a:cs typeface="Calibri"/>
              </a:rPr>
              <a:t>ve </a:t>
            </a:r>
            <a:r>
              <a:rPr sz="2400" spc="-5" dirty="0">
                <a:latin typeface="Calibri"/>
                <a:cs typeface="Calibri"/>
              </a:rPr>
              <a:t>bir</a:t>
            </a:r>
            <a:r>
              <a:rPr sz="2400" spc="-20" dirty="0">
                <a:latin typeface="Calibri"/>
                <a:cs typeface="Calibri"/>
              </a:rPr>
              <a:t> </a:t>
            </a:r>
            <a:r>
              <a:rPr sz="2400" spc="-5" dirty="0">
                <a:latin typeface="Calibri"/>
                <a:cs typeface="Calibri"/>
              </a:rPr>
              <a:t>daha</a:t>
            </a:r>
            <a:endParaRPr sz="2400">
              <a:latin typeface="Calibri"/>
              <a:cs typeface="Calibri"/>
            </a:endParaRPr>
          </a:p>
          <a:p>
            <a:pPr marL="584200">
              <a:lnSpc>
                <a:spcPts val="2555"/>
              </a:lnSpc>
            </a:pPr>
            <a:r>
              <a:rPr sz="2400" spc="-15" dirty="0">
                <a:latin typeface="Calibri"/>
                <a:cs typeface="Calibri"/>
              </a:rPr>
              <a:t>karşılaştırmaya gerek</a:t>
            </a:r>
            <a:r>
              <a:rPr sz="2400" spc="-30" dirty="0">
                <a:latin typeface="Calibri"/>
                <a:cs typeface="Calibri"/>
              </a:rPr>
              <a:t> </a:t>
            </a:r>
            <a:r>
              <a:rPr sz="2400" spc="-45" dirty="0">
                <a:latin typeface="Calibri"/>
                <a:cs typeface="Calibri"/>
              </a:rPr>
              <a:t>yoktur.</a:t>
            </a:r>
            <a:endParaRPr sz="2400">
              <a:latin typeface="Calibri"/>
              <a:cs typeface="Calibri"/>
            </a:endParaRPr>
          </a:p>
        </p:txBody>
      </p:sp>
      <p:sp>
        <p:nvSpPr>
          <p:cNvPr id="15" name="object 15"/>
          <p:cNvSpPr/>
          <p:nvPr/>
        </p:nvSpPr>
        <p:spPr>
          <a:xfrm>
            <a:off x="1258824" y="3034283"/>
            <a:ext cx="1371600" cy="970788"/>
          </a:xfrm>
          <a:prstGeom prst="rect">
            <a:avLst/>
          </a:prstGeom>
          <a:blipFill>
            <a:blip r:embed="rId3" cstate="print"/>
            <a:stretch>
              <a:fillRect/>
            </a:stretch>
          </a:blipFill>
        </p:spPr>
        <p:txBody>
          <a:bodyPr wrap="square" lIns="0" tIns="0" rIns="0" bIns="0" rtlCol="0"/>
          <a:lstStyle/>
          <a:p>
            <a:endParaRPr/>
          </a:p>
        </p:txBody>
      </p:sp>
      <p:sp>
        <p:nvSpPr>
          <p:cNvPr id="16" name="object 16"/>
          <p:cNvSpPr/>
          <p:nvPr/>
        </p:nvSpPr>
        <p:spPr>
          <a:xfrm>
            <a:off x="3131820" y="3025139"/>
            <a:ext cx="1456944" cy="981456"/>
          </a:xfrm>
          <a:prstGeom prst="rect">
            <a:avLst/>
          </a:prstGeom>
          <a:blipFill>
            <a:blip r:embed="rId4" cstate="print"/>
            <a:stretch>
              <a:fillRect/>
            </a:stretch>
          </a:blipFill>
        </p:spPr>
        <p:txBody>
          <a:bodyPr wrap="square" lIns="0" tIns="0" rIns="0" bIns="0" rtlCol="0"/>
          <a:lstStyle/>
          <a:p>
            <a:endParaRPr/>
          </a:p>
        </p:txBody>
      </p:sp>
      <p:sp>
        <p:nvSpPr>
          <p:cNvPr id="17" name="object 17"/>
          <p:cNvSpPr/>
          <p:nvPr/>
        </p:nvSpPr>
        <p:spPr>
          <a:xfrm>
            <a:off x="5126735" y="2997707"/>
            <a:ext cx="1389888" cy="970788"/>
          </a:xfrm>
          <a:prstGeom prst="rect">
            <a:avLst/>
          </a:prstGeom>
          <a:blipFill>
            <a:blip r:embed="rId5" cstate="print"/>
            <a:stretch>
              <a:fillRect/>
            </a:stretch>
          </a:blipFill>
        </p:spPr>
        <p:txBody>
          <a:bodyPr wrap="square" lIns="0" tIns="0" rIns="0" bIns="0" rtlCol="0"/>
          <a:lstStyle/>
          <a:p>
            <a:endParaRPr/>
          </a:p>
        </p:txBody>
      </p:sp>
      <p:sp>
        <p:nvSpPr>
          <p:cNvPr id="18" name="object 18"/>
          <p:cNvSpPr/>
          <p:nvPr/>
        </p:nvSpPr>
        <p:spPr>
          <a:xfrm>
            <a:off x="6806183" y="2997707"/>
            <a:ext cx="1437131" cy="923544"/>
          </a:xfrm>
          <a:prstGeom prst="rect">
            <a:avLst/>
          </a:prstGeom>
          <a:blipFill>
            <a:blip r:embed="rId6" cstate="print"/>
            <a:stretch>
              <a:fillRect/>
            </a:stretch>
          </a:blipFill>
        </p:spPr>
        <p:txBody>
          <a:bodyPr wrap="square" lIns="0" tIns="0" rIns="0" bIns="0" rtlCol="0"/>
          <a:lstStyle/>
          <a:p>
            <a:endParaRPr/>
          </a:p>
        </p:txBody>
      </p:sp>
      <p:sp>
        <p:nvSpPr>
          <p:cNvPr id="19" name="object 19"/>
          <p:cNvSpPr txBox="1"/>
          <p:nvPr/>
        </p:nvSpPr>
        <p:spPr>
          <a:xfrm>
            <a:off x="4729353" y="297941"/>
            <a:ext cx="110489" cy="208279"/>
          </a:xfrm>
          <a:prstGeom prst="rect">
            <a:avLst/>
          </a:prstGeom>
        </p:spPr>
        <p:txBody>
          <a:bodyPr vert="horz" wrap="square" lIns="0" tIns="12700" rIns="0" bIns="0" rtlCol="0">
            <a:spAutoFit/>
          </a:bodyPr>
          <a:lstStyle/>
          <a:p>
            <a:pPr marL="12700">
              <a:lnSpc>
                <a:spcPct val="100000"/>
              </a:lnSpc>
              <a:spcBef>
                <a:spcPts val="100"/>
              </a:spcBef>
            </a:pPr>
            <a:r>
              <a:rPr sz="1200" spc="-5" dirty="0">
                <a:solidFill>
                  <a:srgbClr val="FDFDFD"/>
                </a:solidFill>
                <a:latin typeface="Arial"/>
                <a:cs typeface="Arial"/>
              </a:rPr>
              <a:t>6</a:t>
            </a:r>
            <a:endParaRPr sz="1200">
              <a:latin typeface="Arial"/>
              <a:cs typeface="Arial"/>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231123" y="0"/>
            <a:ext cx="762000" cy="6858000"/>
          </a:xfrm>
          <a:custGeom>
            <a:avLst/>
            <a:gdLst/>
            <a:ahLst/>
            <a:cxnLst/>
            <a:rect l="l" t="t" r="r" b="b"/>
            <a:pathLst>
              <a:path w="762000" h="6858000">
                <a:moveTo>
                  <a:pt x="0" y="6858000"/>
                </a:moveTo>
                <a:lnTo>
                  <a:pt x="762000" y="6858000"/>
                </a:lnTo>
                <a:lnTo>
                  <a:pt x="762000" y="0"/>
                </a:lnTo>
                <a:lnTo>
                  <a:pt x="0" y="0"/>
                </a:lnTo>
                <a:lnTo>
                  <a:pt x="0" y="6858000"/>
                </a:lnTo>
                <a:close/>
              </a:path>
            </a:pathLst>
          </a:custGeom>
          <a:solidFill>
            <a:srgbClr val="FFFFFF">
              <a:alpha val="10195"/>
            </a:srgbClr>
          </a:solidFill>
        </p:spPr>
        <p:txBody>
          <a:bodyPr wrap="square" lIns="0" tIns="0" rIns="0" bIns="0" rtlCol="0"/>
          <a:lstStyle/>
          <a:p>
            <a:endParaRPr/>
          </a:p>
        </p:txBody>
      </p:sp>
      <p:sp>
        <p:nvSpPr>
          <p:cNvPr id="3" name="object 3"/>
          <p:cNvSpPr/>
          <p:nvPr/>
        </p:nvSpPr>
        <p:spPr>
          <a:xfrm>
            <a:off x="3887723" y="0"/>
            <a:ext cx="673735" cy="334010"/>
          </a:xfrm>
          <a:custGeom>
            <a:avLst/>
            <a:gdLst/>
            <a:ahLst/>
            <a:cxnLst/>
            <a:rect l="l" t="t" r="r" b="b"/>
            <a:pathLst>
              <a:path w="673735" h="334010">
                <a:moveTo>
                  <a:pt x="0" y="333756"/>
                </a:moveTo>
                <a:lnTo>
                  <a:pt x="673608" y="333756"/>
                </a:lnTo>
                <a:lnTo>
                  <a:pt x="673608" y="0"/>
                </a:lnTo>
                <a:lnTo>
                  <a:pt x="0" y="0"/>
                </a:lnTo>
                <a:lnTo>
                  <a:pt x="0" y="333756"/>
                </a:lnTo>
                <a:close/>
              </a:path>
            </a:pathLst>
          </a:custGeom>
          <a:solidFill>
            <a:srgbClr val="FFFFFF">
              <a:alpha val="10195"/>
            </a:srgbClr>
          </a:solidFill>
        </p:spPr>
        <p:txBody>
          <a:bodyPr wrap="square" lIns="0" tIns="0" rIns="0" bIns="0" rtlCol="0"/>
          <a:lstStyle/>
          <a:p>
            <a:endParaRPr/>
          </a:p>
        </p:txBody>
      </p:sp>
      <p:sp>
        <p:nvSpPr>
          <p:cNvPr id="4" name="object 4"/>
          <p:cNvSpPr/>
          <p:nvPr/>
        </p:nvSpPr>
        <p:spPr>
          <a:xfrm>
            <a:off x="3887723" y="6519671"/>
            <a:ext cx="2819400" cy="338455"/>
          </a:xfrm>
          <a:custGeom>
            <a:avLst/>
            <a:gdLst/>
            <a:ahLst/>
            <a:cxnLst/>
            <a:rect l="l" t="t" r="r" b="b"/>
            <a:pathLst>
              <a:path w="2819400" h="338454">
                <a:moveTo>
                  <a:pt x="0" y="338327"/>
                </a:moveTo>
                <a:lnTo>
                  <a:pt x="2819400" y="338327"/>
                </a:lnTo>
                <a:lnTo>
                  <a:pt x="2819400" y="0"/>
                </a:lnTo>
                <a:lnTo>
                  <a:pt x="0" y="0"/>
                </a:lnTo>
                <a:lnTo>
                  <a:pt x="0" y="338327"/>
                </a:lnTo>
                <a:close/>
              </a:path>
            </a:pathLst>
          </a:custGeom>
          <a:solidFill>
            <a:srgbClr val="FFFFFF">
              <a:alpha val="10195"/>
            </a:srgbClr>
          </a:solidFill>
        </p:spPr>
        <p:txBody>
          <a:bodyPr wrap="square" lIns="0" tIns="0" rIns="0" bIns="0" rtlCol="0"/>
          <a:lstStyle/>
          <a:p>
            <a:endParaRPr/>
          </a:p>
        </p:txBody>
      </p:sp>
      <p:sp>
        <p:nvSpPr>
          <p:cNvPr id="5" name="object 5"/>
          <p:cNvSpPr/>
          <p:nvPr/>
        </p:nvSpPr>
        <p:spPr>
          <a:xfrm>
            <a:off x="50292" y="0"/>
            <a:ext cx="9100058" cy="6864349"/>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457200" y="333756"/>
            <a:ext cx="8229600" cy="6186170"/>
          </a:xfrm>
          <a:custGeom>
            <a:avLst/>
            <a:gdLst/>
            <a:ahLst/>
            <a:cxnLst/>
            <a:rect l="l" t="t" r="r" b="b"/>
            <a:pathLst>
              <a:path w="8229600" h="6186170">
                <a:moveTo>
                  <a:pt x="0" y="6185916"/>
                </a:moveTo>
                <a:lnTo>
                  <a:pt x="8229600" y="6185916"/>
                </a:lnTo>
                <a:lnTo>
                  <a:pt x="8229600" y="0"/>
                </a:lnTo>
                <a:lnTo>
                  <a:pt x="0" y="0"/>
                </a:lnTo>
                <a:lnTo>
                  <a:pt x="0" y="6185916"/>
                </a:lnTo>
                <a:close/>
              </a:path>
            </a:pathLst>
          </a:custGeom>
          <a:solidFill>
            <a:srgbClr val="FFFFFF"/>
          </a:solidFill>
        </p:spPr>
        <p:txBody>
          <a:bodyPr wrap="square" lIns="0" tIns="0" rIns="0" bIns="0" rtlCol="0"/>
          <a:lstStyle/>
          <a:p>
            <a:endParaRPr/>
          </a:p>
        </p:txBody>
      </p:sp>
      <p:sp>
        <p:nvSpPr>
          <p:cNvPr id="7" name="object 7"/>
          <p:cNvSpPr/>
          <p:nvPr/>
        </p:nvSpPr>
        <p:spPr>
          <a:xfrm>
            <a:off x="457200" y="333756"/>
            <a:ext cx="8229600" cy="6186170"/>
          </a:xfrm>
          <a:custGeom>
            <a:avLst/>
            <a:gdLst/>
            <a:ahLst/>
            <a:cxnLst/>
            <a:rect l="l" t="t" r="r" b="b"/>
            <a:pathLst>
              <a:path w="8229600" h="6186170">
                <a:moveTo>
                  <a:pt x="0" y="6185916"/>
                </a:moveTo>
                <a:lnTo>
                  <a:pt x="8229600" y="6185916"/>
                </a:lnTo>
                <a:lnTo>
                  <a:pt x="8229600" y="0"/>
                </a:lnTo>
                <a:lnTo>
                  <a:pt x="0" y="0"/>
                </a:lnTo>
                <a:lnTo>
                  <a:pt x="0" y="6185916"/>
                </a:lnTo>
                <a:close/>
              </a:path>
            </a:pathLst>
          </a:custGeom>
          <a:ln w="6096">
            <a:solidFill>
              <a:srgbClr val="000000"/>
            </a:solidFill>
          </a:ln>
        </p:spPr>
        <p:txBody>
          <a:bodyPr wrap="square" lIns="0" tIns="0" rIns="0" bIns="0" rtlCol="0"/>
          <a:lstStyle/>
          <a:p>
            <a:endParaRPr/>
          </a:p>
        </p:txBody>
      </p:sp>
      <p:sp>
        <p:nvSpPr>
          <p:cNvPr id="12" name="object 12"/>
          <p:cNvSpPr txBox="1">
            <a:spLocks noGrp="1"/>
          </p:cNvSpPr>
          <p:nvPr>
            <p:ph type="title"/>
          </p:nvPr>
        </p:nvSpPr>
        <p:spPr>
          <a:xfrm>
            <a:off x="1121765" y="1203706"/>
            <a:ext cx="6517640" cy="467995"/>
          </a:xfrm>
          <a:prstGeom prst="rect">
            <a:avLst/>
          </a:prstGeom>
        </p:spPr>
        <p:txBody>
          <a:bodyPr vert="horz" wrap="square" lIns="0" tIns="13335" rIns="0" bIns="0" rtlCol="0">
            <a:spAutoFit/>
          </a:bodyPr>
          <a:lstStyle/>
          <a:p>
            <a:pPr marL="12700">
              <a:lnSpc>
                <a:spcPct val="100000"/>
              </a:lnSpc>
              <a:spcBef>
                <a:spcPts val="105"/>
              </a:spcBef>
            </a:pPr>
            <a:r>
              <a:rPr sz="2900" dirty="0"/>
              <a:t>SIRALAMA </a:t>
            </a:r>
            <a:r>
              <a:rPr sz="2900" spc="-5" dirty="0"/>
              <a:t>ALGORİTMALARI-BUBBLE</a:t>
            </a:r>
            <a:r>
              <a:rPr sz="2900" spc="-40" dirty="0"/>
              <a:t> </a:t>
            </a:r>
            <a:r>
              <a:rPr sz="2900" spc="-10" dirty="0"/>
              <a:t>SORT</a:t>
            </a:r>
            <a:endParaRPr sz="2900"/>
          </a:p>
        </p:txBody>
      </p:sp>
      <p:sp>
        <p:nvSpPr>
          <p:cNvPr id="13" name="object 13"/>
          <p:cNvSpPr txBox="1"/>
          <p:nvPr/>
        </p:nvSpPr>
        <p:spPr>
          <a:xfrm>
            <a:off x="1121765" y="2145437"/>
            <a:ext cx="1303020" cy="1008380"/>
          </a:xfrm>
          <a:prstGeom prst="rect">
            <a:avLst/>
          </a:prstGeom>
        </p:spPr>
        <p:txBody>
          <a:bodyPr vert="horz" wrap="square" lIns="0" tIns="205104" rIns="0" bIns="0" rtlCol="0">
            <a:spAutoFit/>
          </a:bodyPr>
          <a:lstStyle/>
          <a:p>
            <a:pPr marL="12700">
              <a:lnSpc>
                <a:spcPct val="100000"/>
              </a:lnSpc>
              <a:spcBef>
                <a:spcPts val="1614"/>
              </a:spcBef>
              <a:tabLst>
                <a:tab pos="584200" algn="l"/>
              </a:tabLst>
            </a:pPr>
            <a:r>
              <a:rPr sz="1800" spc="20" dirty="0">
                <a:solidFill>
                  <a:srgbClr val="93C500"/>
                </a:solidFill>
                <a:latin typeface="Wingdings 2"/>
                <a:cs typeface="Wingdings 2"/>
              </a:rPr>
              <a:t></a:t>
            </a:r>
            <a:r>
              <a:rPr sz="1800" spc="20" dirty="0">
                <a:solidFill>
                  <a:srgbClr val="93C500"/>
                </a:solidFill>
                <a:latin typeface="Times New Roman"/>
                <a:cs typeface="Times New Roman"/>
              </a:rPr>
              <a:t>	</a:t>
            </a:r>
            <a:r>
              <a:rPr sz="2400" b="1" spc="-55" dirty="0">
                <a:latin typeface="Calibri"/>
                <a:cs typeface="Calibri"/>
              </a:rPr>
              <a:t>2.Tur:</a:t>
            </a:r>
            <a:endParaRPr sz="2400">
              <a:latin typeface="Calibri"/>
              <a:cs typeface="Calibri"/>
            </a:endParaRPr>
          </a:p>
          <a:p>
            <a:pPr marL="12700">
              <a:lnSpc>
                <a:spcPct val="100000"/>
              </a:lnSpc>
              <a:spcBef>
                <a:spcPts val="1175"/>
              </a:spcBef>
            </a:pPr>
            <a:r>
              <a:rPr sz="1800" spc="20" dirty="0">
                <a:solidFill>
                  <a:srgbClr val="93C500"/>
                </a:solidFill>
                <a:latin typeface="Wingdings 2"/>
                <a:cs typeface="Wingdings 2"/>
              </a:rPr>
              <a:t></a:t>
            </a:r>
            <a:endParaRPr sz="1800">
              <a:latin typeface="Wingdings 2"/>
              <a:cs typeface="Wingdings 2"/>
            </a:endParaRPr>
          </a:p>
        </p:txBody>
      </p:sp>
      <p:sp>
        <p:nvSpPr>
          <p:cNvPr id="14" name="object 14"/>
          <p:cNvSpPr/>
          <p:nvPr/>
        </p:nvSpPr>
        <p:spPr>
          <a:xfrm>
            <a:off x="1491996" y="3212592"/>
            <a:ext cx="1418843" cy="934211"/>
          </a:xfrm>
          <a:prstGeom prst="rect">
            <a:avLst/>
          </a:prstGeom>
          <a:blipFill>
            <a:blip r:embed="rId3" cstate="print"/>
            <a:stretch>
              <a:fillRect/>
            </a:stretch>
          </a:blipFill>
        </p:spPr>
        <p:txBody>
          <a:bodyPr wrap="square" lIns="0" tIns="0" rIns="0" bIns="0" rtlCol="0"/>
          <a:lstStyle/>
          <a:p>
            <a:endParaRPr/>
          </a:p>
        </p:txBody>
      </p:sp>
      <p:sp>
        <p:nvSpPr>
          <p:cNvPr id="15" name="object 15"/>
          <p:cNvSpPr/>
          <p:nvPr/>
        </p:nvSpPr>
        <p:spPr>
          <a:xfrm>
            <a:off x="3291840" y="3212592"/>
            <a:ext cx="1409700" cy="952499"/>
          </a:xfrm>
          <a:prstGeom prst="rect">
            <a:avLst/>
          </a:prstGeom>
          <a:blipFill>
            <a:blip r:embed="rId4" cstate="print"/>
            <a:stretch>
              <a:fillRect/>
            </a:stretch>
          </a:blipFill>
        </p:spPr>
        <p:txBody>
          <a:bodyPr wrap="square" lIns="0" tIns="0" rIns="0" bIns="0" rtlCol="0"/>
          <a:lstStyle/>
          <a:p>
            <a:endParaRPr/>
          </a:p>
        </p:txBody>
      </p:sp>
      <p:sp>
        <p:nvSpPr>
          <p:cNvPr id="16" name="object 16"/>
          <p:cNvSpPr/>
          <p:nvPr/>
        </p:nvSpPr>
        <p:spPr>
          <a:xfrm>
            <a:off x="5093208" y="3212592"/>
            <a:ext cx="1389888" cy="943355"/>
          </a:xfrm>
          <a:prstGeom prst="rect">
            <a:avLst/>
          </a:prstGeom>
          <a:blipFill>
            <a:blip r:embed="rId5" cstate="print"/>
            <a:stretch>
              <a:fillRect/>
            </a:stretch>
          </a:blipFill>
        </p:spPr>
        <p:txBody>
          <a:bodyPr wrap="square" lIns="0" tIns="0" rIns="0" bIns="0" rtlCol="0"/>
          <a:lstStyle/>
          <a:p>
            <a:endParaRPr/>
          </a:p>
        </p:txBody>
      </p:sp>
      <p:sp>
        <p:nvSpPr>
          <p:cNvPr id="17" name="object 17"/>
          <p:cNvSpPr txBox="1"/>
          <p:nvPr/>
        </p:nvSpPr>
        <p:spPr>
          <a:xfrm>
            <a:off x="4729353" y="297941"/>
            <a:ext cx="110489" cy="208279"/>
          </a:xfrm>
          <a:prstGeom prst="rect">
            <a:avLst/>
          </a:prstGeom>
        </p:spPr>
        <p:txBody>
          <a:bodyPr vert="horz" wrap="square" lIns="0" tIns="12700" rIns="0" bIns="0" rtlCol="0">
            <a:spAutoFit/>
          </a:bodyPr>
          <a:lstStyle/>
          <a:p>
            <a:pPr marL="12700">
              <a:lnSpc>
                <a:spcPct val="100000"/>
              </a:lnSpc>
              <a:spcBef>
                <a:spcPts val="100"/>
              </a:spcBef>
            </a:pPr>
            <a:r>
              <a:rPr sz="1200" spc="-5" dirty="0">
                <a:solidFill>
                  <a:srgbClr val="FDFDFD"/>
                </a:solidFill>
                <a:latin typeface="Arial"/>
                <a:cs typeface="Arial"/>
              </a:rPr>
              <a:t>7</a:t>
            </a:r>
            <a:endParaRPr sz="1200">
              <a:latin typeface="Arial"/>
              <a:cs typeface="Arial"/>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231123" y="0"/>
            <a:ext cx="762000" cy="6858000"/>
          </a:xfrm>
          <a:custGeom>
            <a:avLst/>
            <a:gdLst/>
            <a:ahLst/>
            <a:cxnLst/>
            <a:rect l="l" t="t" r="r" b="b"/>
            <a:pathLst>
              <a:path w="762000" h="6858000">
                <a:moveTo>
                  <a:pt x="0" y="6858000"/>
                </a:moveTo>
                <a:lnTo>
                  <a:pt x="762000" y="6858000"/>
                </a:lnTo>
                <a:lnTo>
                  <a:pt x="762000" y="0"/>
                </a:lnTo>
                <a:lnTo>
                  <a:pt x="0" y="0"/>
                </a:lnTo>
                <a:lnTo>
                  <a:pt x="0" y="6858000"/>
                </a:lnTo>
                <a:close/>
              </a:path>
            </a:pathLst>
          </a:custGeom>
          <a:solidFill>
            <a:srgbClr val="FFFFFF">
              <a:alpha val="10195"/>
            </a:srgbClr>
          </a:solidFill>
        </p:spPr>
        <p:txBody>
          <a:bodyPr wrap="square" lIns="0" tIns="0" rIns="0" bIns="0" rtlCol="0"/>
          <a:lstStyle/>
          <a:p>
            <a:endParaRPr/>
          </a:p>
        </p:txBody>
      </p:sp>
      <p:sp>
        <p:nvSpPr>
          <p:cNvPr id="3" name="object 3"/>
          <p:cNvSpPr/>
          <p:nvPr/>
        </p:nvSpPr>
        <p:spPr>
          <a:xfrm>
            <a:off x="3887723" y="0"/>
            <a:ext cx="673735" cy="334010"/>
          </a:xfrm>
          <a:custGeom>
            <a:avLst/>
            <a:gdLst/>
            <a:ahLst/>
            <a:cxnLst/>
            <a:rect l="l" t="t" r="r" b="b"/>
            <a:pathLst>
              <a:path w="673735" h="334010">
                <a:moveTo>
                  <a:pt x="0" y="333756"/>
                </a:moveTo>
                <a:lnTo>
                  <a:pt x="673608" y="333756"/>
                </a:lnTo>
                <a:lnTo>
                  <a:pt x="673608" y="0"/>
                </a:lnTo>
                <a:lnTo>
                  <a:pt x="0" y="0"/>
                </a:lnTo>
                <a:lnTo>
                  <a:pt x="0" y="333756"/>
                </a:lnTo>
                <a:close/>
              </a:path>
            </a:pathLst>
          </a:custGeom>
          <a:solidFill>
            <a:srgbClr val="FFFFFF">
              <a:alpha val="10195"/>
            </a:srgbClr>
          </a:solidFill>
        </p:spPr>
        <p:txBody>
          <a:bodyPr wrap="square" lIns="0" tIns="0" rIns="0" bIns="0" rtlCol="0"/>
          <a:lstStyle/>
          <a:p>
            <a:endParaRPr/>
          </a:p>
        </p:txBody>
      </p:sp>
      <p:sp>
        <p:nvSpPr>
          <p:cNvPr id="4" name="object 4"/>
          <p:cNvSpPr/>
          <p:nvPr/>
        </p:nvSpPr>
        <p:spPr>
          <a:xfrm>
            <a:off x="3887723" y="6519671"/>
            <a:ext cx="2819400" cy="338455"/>
          </a:xfrm>
          <a:custGeom>
            <a:avLst/>
            <a:gdLst/>
            <a:ahLst/>
            <a:cxnLst/>
            <a:rect l="l" t="t" r="r" b="b"/>
            <a:pathLst>
              <a:path w="2819400" h="338454">
                <a:moveTo>
                  <a:pt x="0" y="338327"/>
                </a:moveTo>
                <a:lnTo>
                  <a:pt x="2819400" y="338327"/>
                </a:lnTo>
                <a:lnTo>
                  <a:pt x="2819400" y="0"/>
                </a:lnTo>
                <a:lnTo>
                  <a:pt x="0" y="0"/>
                </a:lnTo>
                <a:lnTo>
                  <a:pt x="0" y="338327"/>
                </a:lnTo>
                <a:close/>
              </a:path>
            </a:pathLst>
          </a:custGeom>
          <a:solidFill>
            <a:srgbClr val="FFFFFF">
              <a:alpha val="10195"/>
            </a:srgbClr>
          </a:solidFill>
        </p:spPr>
        <p:txBody>
          <a:bodyPr wrap="square" lIns="0" tIns="0" rIns="0" bIns="0" rtlCol="0"/>
          <a:lstStyle/>
          <a:p>
            <a:endParaRPr/>
          </a:p>
        </p:txBody>
      </p:sp>
      <p:sp>
        <p:nvSpPr>
          <p:cNvPr id="5" name="object 5"/>
          <p:cNvSpPr/>
          <p:nvPr/>
        </p:nvSpPr>
        <p:spPr>
          <a:xfrm>
            <a:off x="50292" y="0"/>
            <a:ext cx="9100058" cy="6864349"/>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457200" y="333756"/>
            <a:ext cx="8229600" cy="6186170"/>
          </a:xfrm>
          <a:custGeom>
            <a:avLst/>
            <a:gdLst/>
            <a:ahLst/>
            <a:cxnLst/>
            <a:rect l="l" t="t" r="r" b="b"/>
            <a:pathLst>
              <a:path w="8229600" h="6186170">
                <a:moveTo>
                  <a:pt x="0" y="6185916"/>
                </a:moveTo>
                <a:lnTo>
                  <a:pt x="8229600" y="6185916"/>
                </a:lnTo>
                <a:lnTo>
                  <a:pt x="8229600" y="0"/>
                </a:lnTo>
                <a:lnTo>
                  <a:pt x="0" y="0"/>
                </a:lnTo>
                <a:lnTo>
                  <a:pt x="0" y="6185916"/>
                </a:lnTo>
                <a:close/>
              </a:path>
            </a:pathLst>
          </a:custGeom>
          <a:solidFill>
            <a:srgbClr val="FFFFFF"/>
          </a:solidFill>
        </p:spPr>
        <p:txBody>
          <a:bodyPr wrap="square" lIns="0" tIns="0" rIns="0" bIns="0" rtlCol="0"/>
          <a:lstStyle/>
          <a:p>
            <a:endParaRPr/>
          </a:p>
        </p:txBody>
      </p:sp>
      <p:sp>
        <p:nvSpPr>
          <p:cNvPr id="7" name="object 7"/>
          <p:cNvSpPr/>
          <p:nvPr/>
        </p:nvSpPr>
        <p:spPr>
          <a:xfrm>
            <a:off x="457200" y="333756"/>
            <a:ext cx="8229600" cy="6186170"/>
          </a:xfrm>
          <a:custGeom>
            <a:avLst/>
            <a:gdLst/>
            <a:ahLst/>
            <a:cxnLst/>
            <a:rect l="l" t="t" r="r" b="b"/>
            <a:pathLst>
              <a:path w="8229600" h="6186170">
                <a:moveTo>
                  <a:pt x="0" y="6185916"/>
                </a:moveTo>
                <a:lnTo>
                  <a:pt x="8229600" y="6185916"/>
                </a:lnTo>
                <a:lnTo>
                  <a:pt x="8229600" y="0"/>
                </a:lnTo>
                <a:lnTo>
                  <a:pt x="0" y="0"/>
                </a:lnTo>
                <a:lnTo>
                  <a:pt x="0" y="6185916"/>
                </a:lnTo>
                <a:close/>
              </a:path>
            </a:pathLst>
          </a:custGeom>
          <a:ln w="6096">
            <a:solidFill>
              <a:srgbClr val="000000"/>
            </a:solidFill>
          </a:ln>
        </p:spPr>
        <p:txBody>
          <a:bodyPr wrap="square" lIns="0" tIns="0" rIns="0" bIns="0" rtlCol="0"/>
          <a:lstStyle/>
          <a:p>
            <a:endParaRPr/>
          </a:p>
        </p:txBody>
      </p:sp>
      <p:sp>
        <p:nvSpPr>
          <p:cNvPr id="12" name="object 12"/>
          <p:cNvSpPr txBox="1">
            <a:spLocks noGrp="1"/>
          </p:cNvSpPr>
          <p:nvPr>
            <p:ph type="title"/>
          </p:nvPr>
        </p:nvSpPr>
        <p:spPr>
          <a:xfrm>
            <a:off x="1121765" y="1203706"/>
            <a:ext cx="6517640" cy="467995"/>
          </a:xfrm>
          <a:prstGeom prst="rect">
            <a:avLst/>
          </a:prstGeom>
        </p:spPr>
        <p:txBody>
          <a:bodyPr vert="horz" wrap="square" lIns="0" tIns="13335" rIns="0" bIns="0" rtlCol="0">
            <a:spAutoFit/>
          </a:bodyPr>
          <a:lstStyle/>
          <a:p>
            <a:pPr marL="12700">
              <a:lnSpc>
                <a:spcPct val="100000"/>
              </a:lnSpc>
              <a:spcBef>
                <a:spcPts val="105"/>
              </a:spcBef>
            </a:pPr>
            <a:r>
              <a:rPr sz="2900" dirty="0"/>
              <a:t>SIRALAMA </a:t>
            </a:r>
            <a:r>
              <a:rPr sz="2900" spc="-5" dirty="0"/>
              <a:t>ALGORİTMALARI-BUBBLE</a:t>
            </a:r>
            <a:r>
              <a:rPr sz="2900" spc="-40" dirty="0"/>
              <a:t> </a:t>
            </a:r>
            <a:r>
              <a:rPr sz="2900" spc="-10" dirty="0"/>
              <a:t>SORT</a:t>
            </a:r>
            <a:endParaRPr sz="2900"/>
          </a:p>
        </p:txBody>
      </p:sp>
      <p:sp>
        <p:nvSpPr>
          <p:cNvPr id="13" name="object 13"/>
          <p:cNvSpPr txBox="1"/>
          <p:nvPr/>
        </p:nvSpPr>
        <p:spPr>
          <a:xfrm>
            <a:off x="1121765" y="2337942"/>
            <a:ext cx="1303020" cy="391160"/>
          </a:xfrm>
          <a:prstGeom prst="rect">
            <a:avLst/>
          </a:prstGeom>
        </p:spPr>
        <p:txBody>
          <a:bodyPr vert="horz" wrap="square" lIns="0" tIns="12700" rIns="0" bIns="0" rtlCol="0">
            <a:spAutoFit/>
          </a:bodyPr>
          <a:lstStyle/>
          <a:p>
            <a:pPr marL="12700">
              <a:lnSpc>
                <a:spcPct val="100000"/>
              </a:lnSpc>
              <a:spcBef>
                <a:spcPts val="100"/>
              </a:spcBef>
              <a:tabLst>
                <a:tab pos="584200" algn="l"/>
              </a:tabLst>
            </a:pPr>
            <a:r>
              <a:rPr sz="1800" spc="20" dirty="0">
                <a:solidFill>
                  <a:srgbClr val="93C500"/>
                </a:solidFill>
                <a:latin typeface="Wingdings 2"/>
                <a:cs typeface="Wingdings 2"/>
              </a:rPr>
              <a:t></a:t>
            </a:r>
            <a:r>
              <a:rPr sz="1800" spc="20" dirty="0">
                <a:solidFill>
                  <a:srgbClr val="93C500"/>
                </a:solidFill>
                <a:latin typeface="Times New Roman"/>
                <a:cs typeface="Times New Roman"/>
              </a:rPr>
              <a:t>	</a:t>
            </a:r>
            <a:r>
              <a:rPr sz="2400" b="1" spc="-55" dirty="0">
                <a:latin typeface="Calibri"/>
                <a:cs typeface="Calibri"/>
              </a:rPr>
              <a:t>3.Tur:</a:t>
            </a:r>
            <a:endParaRPr sz="2400">
              <a:latin typeface="Calibri"/>
              <a:cs typeface="Calibri"/>
            </a:endParaRPr>
          </a:p>
        </p:txBody>
      </p:sp>
      <p:sp>
        <p:nvSpPr>
          <p:cNvPr id="14" name="object 14"/>
          <p:cNvSpPr txBox="1"/>
          <p:nvPr/>
        </p:nvSpPr>
        <p:spPr>
          <a:xfrm>
            <a:off x="1121765" y="3901339"/>
            <a:ext cx="1303020" cy="1008380"/>
          </a:xfrm>
          <a:prstGeom prst="rect">
            <a:avLst/>
          </a:prstGeom>
        </p:spPr>
        <p:txBody>
          <a:bodyPr vert="horz" wrap="square" lIns="0" tIns="205104" rIns="0" bIns="0" rtlCol="0">
            <a:spAutoFit/>
          </a:bodyPr>
          <a:lstStyle/>
          <a:p>
            <a:pPr marL="12700">
              <a:lnSpc>
                <a:spcPct val="100000"/>
              </a:lnSpc>
              <a:spcBef>
                <a:spcPts val="1614"/>
              </a:spcBef>
              <a:tabLst>
                <a:tab pos="584200" algn="l"/>
              </a:tabLst>
            </a:pPr>
            <a:r>
              <a:rPr sz="1800" spc="20" dirty="0">
                <a:solidFill>
                  <a:srgbClr val="93C500"/>
                </a:solidFill>
                <a:latin typeface="Wingdings 2"/>
                <a:cs typeface="Wingdings 2"/>
              </a:rPr>
              <a:t></a:t>
            </a:r>
            <a:r>
              <a:rPr sz="1800" spc="20" dirty="0">
                <a:solidFill>
                  <a:srgbClr val="93C500"/>
                </a:solidFill>
                <a:latin typeface="Times New Roman"/>
                <a:cs typeface="Times New Roman"/>
              </a:rPr>
              <a:t>	</a:t>
            </a:r>
            <a:r>
              <a:rPr sz="2400" b="1" spc="-55" dirty="0">
                <a:latin typeface="Calibri"/>
                <a:cs typeface="Calibri"/>
              </a:rPr>
              <a:t>4.Tur:</a:t>
            </a:r>
            <a:endParaRPr sz="2400">
              <a:latin typeface="Calibri"/>
              <a:cs typeface="Calibri"/>
            </a:endParaRPr>
          </a:p>
          <a:p>
            <a:pPr marL="12700">
              <a:lnSpc>
                <a:spcPct val="100000"/>
              </a:lnSpc>
              <a:spcBef>
                <a:spcPts val="1175"/>
              </a:spcBef>
            </a:pPr>
            <a:r>
              <a:rPr sz="1800" spc="20" dirty="0">
                <a:solidFill>
                  <a:srgbClr val="93C500"/>
                </a:solidFill>
                <a:latin typeface="Wingdings 2"/>
                <a:cs typeface="Wingdings 2"/>
              </a:rPr>
              <a:t></a:t>
            </a:r>
            <a:endParaRPr sz="1800">
              <a:latin typeface="Wingdings 2"/>
              <a:cs typeface="Wingdings 2"/>
            </a:endParaRPr>
          </a:p>
        </p:txBody>
      </p:sp>
      <p:sp>
        <p:nvSpPr>
          <p:cNvPr id="15" name="object 15"/>
          <p:cNvSpPr/>
          <p:nvPr/>
        </p:nvSpPr>
        <p:spPr>
          <a:xfrm>
            <a:off x="1691639" y="2852927"/>
            <a:ext cx="1420368" cy="952500"/>
          </a:xfrm>
          <a:prstGeom prst="rect">
            <a:avLst/>
          </a:prstGeom>
          <a:blipFill>
            <a:blip r:embed="rId3" cstate="print"/>
            <a:stretch>
              <a:fillRect/>
            </a:stretch>
          </a:blipFill>
        </p:spPr>
        <p:txBody>
          <a:bodyPr wrap="square" lIns="0" tIns="0" rIns="0" bIns="0" rtlCol="0"/>
          <a:lstStyle/>
          <a:p>
            <a:endParaRPr/>
          </a:p>
        </p:txBody>
      </p:sp>
      <p:sp>
        <p:nvSpPr>
          <p:cNvPr id="16" name="object 16"/>
          <p:cNvSpPr/>
          <p:nvPr/>
        </p:nvSpPr>
        <p:spPr>
          <a:xfrm>
            <a:off x="3995928" y="2898648"/>
            <a:ext cx="1438655" cy="961644"/>
          </a:xfrm>
          <a:prstGeom prst="rect">
            <a:avLst/>
          </a:prstGeom>
          <a:blipFill>
            <a:blip r:embed="rId4" cstate="print"/>
            <a:stretch>
              <a:fillRect/>
            </a:stretch>
          </a:blipFill>
        </p:spPr>
        <p:txBody>
          <a:bodyPr wrap="square" lIns="0" tIns="0" rIns="0" bIns="0" rtlCol="0"/>
          <a:lstStyle/>
          <a:p>
            <a:endParaRPr/>
          </a:p>
        </p:txBody>
      </p:sp>
      <p:sp>
        <p:nvSpPr>
          <p:cNvPr id="17" name="object 17"/>
          <p:cNvSpPr/>
          <p:nvPr/>
        </p:nvSpPr>
        <p:spPr>
          <a:xfrm>
            <a:off x="1691639" y="4724400"/>
            <a:ext cx="1429512" cy="934212"/>
          </a:xfrm>
          <a:prstGeom prst="rect">
            <a:avLst/>
          </a:prstGeom>
          <a:blipFill>
            <a:blip r:embed="rId5" cstate="print"/>
            <a:stretch>
              <a:fillRect/>
            </a:stretch>
          </a:blipFill>
        </p:spPr>
        <p:txBody>
          <a:bodyPr wrap="square" lIns="0" tIns="0" rIns="0" bIns="0" rtlCol="0"/>
          <a:lstStyle/>
          <a:p>
            <a:endParaRPr/>
          </a:p>
        </p:txBody>
      </p:sp>
      <p:sp>
        <p:nvSpPr>
          <p:cNvPr id="18" name="object 18"/>
          <p:cNvSpPr txBox="1"/>
          <p:nvPr/>
        </p:nvSpPr>
        <p:spPr>
          <a:xfrm>
            <a:off x="4729353" y="297941"/>
            <a:ext cx="110489" cy="208279"/>
          </a:xfrm>
          <a:prstGeom prst="rect">
            <a:avLst/>
          </a:prstGeom>
        </p:spPr>
        <p:txBody>
          <a:bodyPr vert="horz" wrap="square" lIns="0" tIns="12700" rIns="0" bIns="0" rtlCol="0">
            <a:spAutoFit/>
          </a:bodyPr>
          <a:lstStyle/>
          <a:p>
            <a:pPr marL="12700">
              <a:lnSpc>
                <a:spcPct val="100000"/>
              </a:lnSpc>
              <a:spcBef>
                <a:spcPts val="100"/>
              </a:spcBef>
            </a:pPr>
            <a:r>
              <a:rPr sz="1200" spc="-5" dirty="0">
                <a:solidFill>
                  <a:srgbClr val="FDFDFD"/>
                </a:solidFill>
                <a:latin typeface="Arial"/>
                <a:cs typeface="Arial"/>
              </a:rPr>
              <a:t>8</a:t>
            </a:r>
            <a:endParaRPr sz="1200">
              <a:latin typeface="Arial"/>
              <a:cs typeface="Arial"/>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231123" y="0"/>
            <a:ext cx="762000" cy="6858000"/>
          </a:xfrm>
          <a:custGeom>
            <a:avLst/>
            <a:gdLst/>
            <a:ahLst/>
            <a:cxnLst/>
            <a:rect l="l" t="t" r="r" b="b"/>
            <a:pathLst>
              <a:path w="762000" h="6858000">
                <a:moveTo>
                  <a:pt x="0" y="6858000"/>
                </a:moveTo>
                <a:lnTo>
                  <a:pt x="762000" y="6858000"/>
                </a:lnTo>
                <a:lnTo>
                  <a:pt x="762000" y="0"/>
                </a:lnTo>
                <a:lnTo>
                  <a:pt x="0" y="0"/>
                </a:lnTo>
                <a:lnTo>
                  <a:pt x="0" y="6858000"/>
                </a:lnTo>
                <a:close/>
              </a:path>
            </a:pathLst>
          </a:custGeom>
          <a:solidFill>
            <a:srgbClr val="FFFFFF">
              <a:alpha val="10195"/>
            </a:srgbClr>
          </a:solidFill>
        </p:spPr>
        <p:txBody>
          <a:bodyPr wrap="square" lIns="0" tIns="0" rIns="0" bIns="0" rtlCol="0"/>
          <a:lstStyle/>
          <a:p>
            <a:endParaRPr/>
          </a:p>
        </p:txBody>
      </p:sp>
      <p:sp>
        <p:nvSpPr>
          <p:cNvPr id="3" name="object 3"/>
          <p:cNvSpPr/>
          <p:nvPr/>
        </p:nvSpPr>
        <p:spPr>
          <a:xfrm>
            <a:off x="3887723" y="0"/>
            <a:ext cx="673735" cy="334010"/>
          </a:xfrm>
          <a:custGeom>
            <a:avLst/>
            <a:gdLst/>
            <a:ahLst/>
            <a:cxnLst/>
            <a:rect l="l" t="t" r="r" b="b"/>
            <a:pathLst>
              <a:path w="673735" h="334010">
                <a:moveTo>
                  <a:pt x="0" y="333756"/>
                </a:moveTo>
                <a:lnTo>
                  <a:pt x="673608" y="333756"/>
                </a:lnTo>
                <a:lnTo>
                  <a:pt x="673608" y="0"/>
                </a:lnTo>
                <a:lnTo>
                  <a:pt x="0" y="0"/>
                </a:lnTo>
                <a:lnTo>
                  <a:pt x="0" y="333756"/>
                </a:lnTo>
                <a:close/>
              </a:path>
            </a:pathLst>
          </a:custGeom>
          <a:solidFill>
            <a:srgbClr val="FFFFFF">
              <a:alpha val="10195"/>
            </a:srgbClr>
          </a:solidFill>
        </p:spPr>
        <p:txBody>
          <a:bodyPr wrap="square" lIns="0" tIns="0" rIns="0" bIns="0" rtlCol="0"/>
          <a:lstStyle/>
          <a:p>
            <a:endParaRPr/>
          </a:p>
        </p:txBody>
      </p:sp>
      <p:sp>
        <p:nvSpPr>
          <p:cNvPr id="4" name="object 4"/>
          <p:cNvSpPr/>
          <p:nvPr/>
        </p:nvSpPr>
        <p:spPr>
          <a:xfrm>
            <a:off x="3887723" y="6519671"/>
            <a:ext cx="2819400" cy="338455"/>
          </a:xfrm>
          <a:custGeom>
            <a:avLst/>
            <a:gdLst/>
            <a:ahLst/>
            <a:cxnLst/>
            <a:rect l="l" t="t" r="r" b="b"/>
            <a:pathLst>
              <a:path w="2819400" h="338454">
                <a:moveTo>
                  <a:pt x="0" y="338327"/>
                </a:moveTo>
                <a:lnTo>
                  <a:pt x="2819400" y="338327"/>
                </a:lnTo>
                <a:lnTo>
                  <a:pt x="2819400" y="0"/>
                </a:lnTo>
                <a:lnTo>
                  <a:pt x="0" y="0"/>
                </a:lnTo>
                <a:lnTo>
                  <a:pt x="0" y="338327"/>
                </a:lnTo>
                <a:close/>
              </a:path>
            </a:pathLst>
          </a:custGeom>
          <a:solidFill>
            <a:srgbClr val="FFFFFF">
              <a:alpha val="10195"/>
            </a:srgbClr>
          </a:solidFill>
        </p:spPr>
        <p:txBody>
          <a:bodyPr wrap="square" lIns="0" tIns="0" rIns="0" bIns="0" rtlCol="0"/>
          <a:lstStyle/>
          <a:p>
            <a:endParaRPr/>
          </a:p>
        </p:txBody>
      </p:sp>
      <p:sp>
        <p:nvSpPr>
          <p:cNvPr id="5" name="object 5"/>
          <p:cNvSpPr/>
          <p:nvPr/>
        </p:nvSpPr>
        <p:spPr>
          <a:xfrm>
            <a:off x="50292" y="0"/>
            <a:ext cx="9100058" cy="6864349"/>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457200" y="333756"/>
            <a:ext cx="8229600" cy="6186170"/>
          </a:xfrm>
          <a:custGeom>
            <a:avLst/>
            <a:gdLst/>
            <a:ahLst/>
            <a:cxnLst/>
            <a:rect l="l" t="t" r="r" b="b"/>
            <a:pathLst>
              <a:path w="8229600" h="6186170">
                <a:moveTo>
                  <a:pt x="0" y="6185916"/>
                </a:moveTo>
                <a:lnTo>
                  <a:pt x="8229600" y="6185916"/>
                </a:lnTo>
                <a:lnTo>
                  <a:pt x="8229600" y="0"/>
                </a:lnTo>
                <a:lnTo>
                  <a:pt x="0" y="0"/>
                </a:lnTo>
                <a:lnTo>
                  <a:pt x="0" y="6185916"/>
                </a:lnTo>
                <a:close/>
              </a:path>
            </a:pathLst>
          </a:custGeom>
          <a:solidFill>
            <a:srgbClr val="FFFFFF"/>
          </a:solidFill>
        </p:spPr>
        <p:txBody>
          <a:bodyPr wrap="square" lIns="0" tIns="0" rIns="0" bIns="0" rtlCol="0"/>
          <a:lstStyle/>
          <a:p>
            <a:endParaRPr/>
          </a:p>
        </p:txBody>
      </p:sp>
      <p:sp>
        <p:nvSpPr>
          <p:cNvPr id="7" name="object 7"/>
          <p:cNvSpPr/>
          <p:nvPr/>
        </p:nvSpPr>
        <p:spPr>
          <a:xfrm>
            <a:off x="457200" y="333756"/>
            <a:ext cx="8229600" cy="6186170"/>
          </a:xfrm>
          <a:custGeom>
            <a:avLst/>
            <a:gdLst/>
            <a:ahLst/>
            <a:cxnLst/>
            <a:rect l="l" t="t" r="r" b="b"/>
            <a:pathLst>
              <a:path w="8229600" h="6186170">
                <a:moveTo>
                  <a:pt x="0" y="6185916"/>
                </a:moveTo>
                <a:lnTo>
                  <a:pt x="8229600" y="6185916"/>
                </a:lnTo>
                <a:lnTo>
                  <a:pt x="8229600" y="0"/>
                </a:lnTo>
                <a:lnTo>
                  <a:pt x="0" y="0"/>
                </a:lnTo>
                <a:lnTo>
                  <a:pt x="0" y="6185916"/>
                </a:lnTo>
                <a:close/>
              </a:path>
            </a:pathLst>
          </a:custGeom>
          <a:ln w="6096">
            <a:solidFill>
              <a:srgbClr val="000000"/>
            </a:solidFill>
          </a:ln>
        </p:spPr>
        <p:txBody>
          <a:bodyPr wrap="square" lIns="0" tIns="0" rIns="0" bIns="0" rtlCol="0"/>
          <a:lstStyle/>
          <a:p>
            <a:endParaRPr/>
          </a:p>
        </p:txBody>
      </p:sp>
      <p:sp>
        <p:nvSpPr>
          <p:cNvPr id="12" name="object 12"/>
          <p:cNvSpPr txBox="1">
            <a:spLocks noGrp="1"/>
          </p:cNvSpPr>
          <p:nvPr>
            <p:ph type="title"/>
          </p:nvPr>
        </p:nvSpPr>
        <p:spPr>
          <a:xfrm>
            <a:off x="1121765" y="1645666"/>
            <a:ext cx="2115185" cy="467995"/>
          </a:xfrm>
          <a:prstGeom prst="rect">
            <a:avLst/>
          </a:prstGeom>
        </p:spPr>
        <p:txBody>
          <a:bodyPr vert="horz" wrap="square" lIns="0" tIns="13335" rIns="0" bIns="0" rtlCol="0">
            <a:spAutoFit/>
          </a:bodyPr>
          <a:lstStyle/>
          <a:p>
            <a:pPr marL="12700">
              <a:lnSpc>
                <a:spcPct val="100000"/>
              </a:lnSpc>
              <a:spcBef>
                <a:spcPts val="105"/>
              </a:spcBef>
            </a:pPr>
            <a:r>
              <a:rPr sz="2900" dirty="0"/>
              <a:t>BUBBLE</a:t>
            </a:r>
            <a:r>
              <a:rPr sz="2900" spc="-95" dirty="0"/>
              <a:t> </a:t>
            </a:r>
            <a:r>
              <a:rPr sz="2900" spc="-5" dirty="0"/>
              <a:t>SORT</a:t>
            </a:r>
            <a:endParaRPr sz="2900"/>
          </a:p>
        </p:txBody>
      </p:sp>
      <p:graphicFrame>
        <p:nvGraphicFramePr>
          <p:cNvPr id="13" name="object 13"/>
          <p:cNvGraphicFramePr>
            <a:graphicFrameLocks noGrp="1"/>
          </p:cNvGraphicFramePr>
          <p:nvPr/>
        </p:nvGraphicFramePr>
        <p:xfrm>
          <a:off x="1173124" y="2390267"/>
          <a:ext cx="4924425" cy="3121783"/>
        </p:xfrm>
        <a:graphic>
          <a:graphicData uri="http://schemas.openxmlformats.org/drawingml/2006/table">
            <a:tbl>
              <a:tblPr firstRow="1" bandRow="1">
                <a:tableStyleId>{2D5ABB26-0587-4C30-8999-92F81FD0307C}</a:tableStyleId>
              </a:tblPr>
              <a:tblGrid>
                <a:gridCol w="1551940">
                  <a:extLst>
                    <a:ext uri="{9D8B030D-6E8A-4147-A177-3AD203B41FA5}">
                      <a16:colId xmlns="" xmlns:a16="http://schemas.microsoft.com/office/drawing/2014/main" val="20000"/>
                    </a:ext>
                  </a:extLst>
                </a:gridCol>
                <a:gridCol w="3372485">
                  <a:extLst>
                    <a:ext uri="{9D8B030D-6E8A-4147-A177-3AD203B41FA5}">
                      <a16:colId xmlns="" xmlns:a16="http://schemas.microsoft.com/office/drawing/2014/main" val="20001"/>
                    </a:ext>
                  </a:extLst>
                </a:gridCol>
              </a:tblGrid>
              <a:tr h="353567">
                <a:tc>
                  <a:txBody>
                    <a:bodyPr/>
                    <a:lstStyle/>
                    <a:p>
                      <a:pPr marL="31750">
                        <a:lnSpc>
                          <a:spcPts val="2280"/>
                        </a:lnSpc>
                      </a:pPr>
                      <a:r>
                        <a:rPr sz="1800" spc="20" dirty="0">
                          <a:solidFill>
                            <a:srgbClr val="93C500"/>
                          </a:solidFill>
                          <a:latin typeface="Wingdings 2"/>
                          <a:cs typeface="Wingdings 2"/>
                        </a:rPr>
                        <a:t></a:t>
                      </a:r>
                      <a:r>
                        <a:rPr sz="1800" spc="55" dirty="0">
                          <a:solidFill>
                            <a:srgbClr val="93C500"/>
                          </a:solidFill>
                          <a:latin typeface="Times New Roman"/>
                          <a:cs typeface="Times New Roman"/>
                        </a:rPr>
                        <a:t> </a:t>
                      </a:r>
                      <a:r>
                        <a:rPr sz="2400" b="1" spc="-25" dirty="0">
                          <a:latin typeface="Calibri"/>
                          <a:cs typeface="Calibri"/>
                        </a:rPr>
                        <a:t>Veriler</a:t>
                      </a:r>
                      <a:endParaRPr sz="2400">
                        <a:latin typeface="Calibri"/>
                        <a:cs typeface="Calibri"/>
                      </a:endParaRPr>
                    </a:p>
                  </a:txBody>
                  <a:tcPr marL="0" marR="0" marT="0" marB="0">
                    <a:solidFill>
                      <a:srgbClr val="FFFFFF"/>
                    </a:solidFill>
                  </a:tcPr>
                </a:tc>
                <a:tc>
                  <a:txBody>
                    <a:bodyPr/>
                    <a:lstStyle/>
                    <a:p>
                      <a:pPr marR="24130" algn="r">
                        <a:lnSpc>
                          <a:spcPts val="2280"/>
                        </a:lnSpc>
                      </a:pPr>
                      <a:r>
                        <a:rPr sz="2400" b="1" dirty="0">
                          <a:latin typeface="Calibri"/>
                          <a:cs typeface="Calibri"/>
                        </a:rPr>
                        <a:t>: </a:t>
                      </a:r>
                      <a:r>
                        <a:rPr sz="2400" dirty="0">
                          <a:latin typeface="Calibri"/>
                          <a:cs typeface="Calibri"/>
                        </a:rPr>
                        <a:t>25 </a:t>
                      </a:r>
                      <a:r>
                        <a:rPr sz="2400" spc="-5" dirty="0">
                          <a:latin typeface="Calibri"/>
                          <a:cs typeface="Calibri"/>
                        </a:rPr>
                        <a:t>57 </a:t>
                      </a:r>
                      <a:r>
                        <a:rPr sz="2400" dirty="0">
                          <a:latin typeface="Calibri"/>
                          <a:cs typeface="Calibri"/>
                        </a:rPr>
                        <a:t>48 37 </a:t>
                      </a:r>
                      <a:r>
                        <a:rPr sz="2400" spc="-5" dirty="0">
                          <a:latin typeface="Calibri"/>
                          <a:cs typeface="Calibri"/>
                        </a:rPr>
                        <a:t>12 </a:t>
                      </a:r>
                      <a:r>
                        <a:rPr sz="2400" dirty="0">
                          <a:latin typeface="Calibri"/>
                          <a:cs typeface="Calibri"/>
                        </a:rPr>
                        <a:t>92 </a:t>
                      </a:r>
                      <a:r>
                        <a:rPr sz="2400" spc="-5" dirty="0">
                          <a:latin typeface="Calibri"/>
                          <a:cs typeface="Calibri"/>
                        </a:rPr>
                        <a:t>86</a:t>
                      </a:r>
                      <a:r>
                        <a:rPr sz="2400" spc="-120" dirty="0">
                          <a:latin typeface="Calibri"/>
                          <a:cs typeface="Calibri"/>
                        </a:rPr>
                        <a:t> </a:t>
                      </a:r>
                      <a:r>
                        <a:rPr sz="2400" dirty="0">
                          <a:latin typeface="Calibri"/>
                          <a:cs typeface="Calibri"/>
                        </a:rPr>
                        <a:t>33</a:t>
                      </a:r>
                      <a:endParaRPr sz="2400">
                        <a:latin typeface="Calibri"/>
                        <a:cs typeface="Calibri"/>
                      </a:endParaRPr>
                    </a:p>
                  </a:txBody>
                  <a:tcPr marL="0" marR="0" marT="0" marB="0">
                    <a:solidFill>
                      <a:srgbClr val="FFFFFF"/>
                    </a:solidFill>
                  </a:tcPr>
                </a:tc>
                <a:extLst>
                  <a:ext uri="{0D108BD9-81ED-4DB2-BD59-A6C34878D82A}">
                    <a16:rowId xmlns="" xmlns:a16="http://schemas.microsoft.com/office/drawing/2014/main" val="10000"/>
                  </a:ext>
                </a:extLst>
              </a:tr>
              <a:tr h="402336">
                <a:tc>
                  <a:txBody>
                    <a:bodyPr/>
                    <a:lstStyle/>
                    <a:p>
                      <a:pPr marL="31750">
                        <a:lnSpc>
                          <a:spcPts val="2665"/>
                        </a:lnSpc>
                      </a:pPr>
                      <a:r>
                        <a:rPr sz="1800" spc="20" dirty="0">
                          <a:solidFill>
                            <a:srgbClr val="93C500"/>
                          </a:solidFill>
                          <a:latin typeface="Wingdings 2"/>
                          <a:cs typeface="Wingdings 2"/>
                        </a:rPr>
                        <a:t></a:t>
                      </a:r>
                      <a:r>
                        <a:rPr sz="1800" spc="20" dirty="0">
                          <a:solidFill>
                            <a:srgbClr val="93C500"/>
                          </a:solidFill>
                          <a:latin typeface="Times New Roman"/>
                          <a:cs typeface="Times New Roman"/>
                        </a:rPr>
                        <a:t> </a:t>
                      </a:r>
                      <a:r>
                        <a:rPr sz="2400" b="1" spc="-45" dirty="0">
                          <a:latin typeface="Calibri"/>
                          <a:cs typeface="Calibri"/>
                        </a:rPr>
                        <a:t>Tekrar</a:t>
                      </a:r>
                      <a:r>
                        <a:rPr sz="2400" b="1" dirty="0">
                          <a:latin typeface="Calibri"/>
                          <a:cs typeface="Calibri"/>
                        </a:rPr>
                        <a:t> 1</a:t>
                      </a:r>
                      <a:endParaRPr sz="2400">
                        <a:latin typeface="Calibri"/>
                        <a:cs typeface="Calibri"/>
                      </a:endParaRPr>
                    </a:p>
                  </a:txBody>
                  <a:tcPr marL="0" marR="0" marT="0" marB="0">
                    <a:solidFill>
                      <a:srgbClr val="FFFFFF"/>
                    </a:solidFill>
                  </a:tcPr>
                </a:tc>
                <a:tc>
                  <a:txBody>
                    <a:bodyPr/>
                    <a:lstStyle/>
                    <a:p>
                      <a:pPr marR="24130" algn="r">
                        <a:lnSpc>
                          <a:spcPts val="2665"/>
                        </a:lnSpc>
                      </a:pPr>
                      <a:r>
                        <a:rPr sz="2400" b="1" dirty="0">
                          <a:latin typeface="Calibri"/>
                          <a:cs typeface="Calibri"/>
                        </a:rPr>
                        <a:t>: </a:t>
                      </a:r>
                      <a:r>
                        <a:rPr sz="2400" dirty="0">
                          <a:latin typeface="Calibri"/>
                          <a:cs typeface="Calibri"/>
                        </a:rPr>
                        <a:t>25 </a:t>
                      </a:r>
                      <a:r>
                        <a:rPr sz="2400" spc="-5" dirty="0">
                          <a:latin typeface="Calibri"/>
                          <a:cs typeface="Calibri"/>
                        </a:rPr>
                        <a:t>48 </a:t>
                      </a:r>
                      <a:r>
                        <a:rPr sz="2400" dirty="0">
                          <a:latin typeface="Calibri"/>
                          <a:cs typeface="Calibri"/>
                        </a:rPr>
                        <a:t>37 12 </a:t>
                      </a:r>
                      <a:r>
                        <a:rPr sz="2400" spc="-5" dirty="0">
                          <a:latin typeface="Calibri"/>
                          <a:cs typeface="Calibri"/>
                        </a:rPr>
                        <a:t>57 </a:t>
                      </a:r>
                      <a:r>
                        <a:rPr sz="2400" dirty="0">
                          <a:latin typeface="Calibri"/>
                          <a:cs typeface="Calibri"/>
                        </a:rPr>
                        <a:t>86 </a:t>
                      </a:r>
                      <a:r>
                        <a:rPr sz="2400" spc="-5" dirty="0">
                          <a:latin typeface="Calibri"/>
                          <a:cs typeface="Calibri"/>
                        </a:rPr>
                        <a:t>33</a:t>
                      </a:r>
                      <a:r>
                        <a:rPr sz="2400" spc="-120" dirty="0">
                          <a:latin typeface="Calibri"/>
                          <a:cs typeface="Calibri"/>
                        </a:rPr>
                        <a:t> </a:t>
                      </a:r>
                      <a:r>
                        <a:rPr sz="2400" dirty="0">
                          <a:latin typeface="Calibri"/>
                          <a:cs typeface="Calibri"/>
                        </a:rPr>
                        <a:t>92</a:t>
                      </a:r>
                      <a:endParaRPr sz="2400">
                        <a:latin typeface="Calibri"/>
                        <a:cs typeface="Calibri"/>
                      </a:endParaRPr>
                    </a:p>
                  </a:txBody>
                  <a:tcPr marL="0" marR="0" marT="0" marB="0">
                    <a:solidFill>
                      <a:srgbClr val="FFFFFF"/>
                    </a:solidFill>
                  </a:tcPr>
                </a:tc>
                <a:extLst>
                  <a:ext uri="{0D108BD9-81ED-4DB2-BD59-A6C34878D82A}">
                    <a16:rowId xmlns="" xmlns:a16="http://schemas.microsoft.com/office/drawing/2014/main" val="10001"/>
                  </a:ext>
                </a:extLst>
              </a:tr>
              <a:tr h="402221">
                <a:tc>
                  <a:txBody>
                    <a:bodyPr/>
                    <a:lstStyle/>
                    <a:p>
                      <a:pPr marL="31750">
                        <a:lnSpc>
                          <a:spcPts val="2665"/>
                        </a:lnSpc>
                      </a:pPr>
                      <a:r>
                        <a:rPr sz="1800" spc="20" dirty="0">
                          <a:solidFill>
                            <a:srgbClr val="93C500"/>
                          </a:solidFill>
                          <a:latin typeface="Wingdings 2"/>
                          <a:cs typeface="Wingdings 2"/>
                        </a:rPr>
                        <a:t></a:t>
                      </a:r>
                      <a:r>
                        <a:rPr sz="1800" spc="20" dirty="0">
                          <a:solidFill>
                            <a:srgbClr val="93C500"/>
                          </a:solidFill>
                          <a:latin typeface="Times New Roman"/>
                          <a:cs typeface="Times New Roman"/>
                        </a:rPr>
                        <a:t> </a:t>
                      </a:r>
                      <a:r>
                        <a:rPr sz="2400" b="1" spc="-45" dirty="0">
                          <a:latin typeface="Calibri"/>
                          <a:cs typeface="Calibri"/>
                        </a:rPr>
                        <a:t>Tekrar</a:t>
                      </a:r>
                      <a:r>
                        <a:rPr sz="2400" b="1" dirty="0">
                          <a:latin typeface="Calibri"/>
                          <a:cs typeface="Calibri"/>
                        </a:rPr>
                        <a:t> 2</a:t>
                      </a:r>
                      <a:endParaRPr sz="2400">
                        <a:latin typeface="Calibri"/>
                        <a:cs typeface="Calibri"/>
                      </a:endParaRPr>
                    </a:p>
                  </a:txBody>
                  <a:tcPr marL="0" marR="0" marT="0" marB="0">
                    <a:solidFill>
                      <a:srgbClr val="FFFFFF"/>
                    </a:solidFill>
                  </a:tcPr>
                </a:tc>
                <a:tc>
                  <a:txBody>
                    <a:bodyPr/>
                    <a:lstStyle/>
                    <a:p>
                      <a:pPr marR="24130" algn="r">
                        <a:lnSpc>
                          <a:spcPts val="2665"/>
                        </a:lnSpc>
                      </a:pPr>
                      <a:r>
                        <a:rPr sz="2400" b="1" dirty="0">
                          <a:latin typeface="Calibri"/>
                          <a:cs typeface="Calibri"/>
                        </a:rPr>
                        <a:t>: </a:t>
                      </a:r>
                      <a:r>
                        <a:rPr sz="2400" dirty="0">
                          <a:latin typeface="Calibri"/>
                          <a:cs typeface="Calibri"/>
                        </a:rPr>
                        <a:t>25 </a:t>
                      </a:r>
                      <a:r>
                        <a:rPr sz="2400" spc="-5" dirty="0">
                          <a:latin typeface="Calibri"/>
                          <a:cs typeface="Calibri"/>
                        </a:rPr>
                        <a:t>37 </a:t>
                      </a:r>
                      <a:r>
                        <a:rPr sz="2400" dirty="0">
                          <a:latin typeface="Calibri"/>
                          <a:cs typeface="Calibri"/>
                        </a:rPr>
                        <a:t>12 48 </a:t>
                      </a:r>
                      <a:r>
                        <a:rPr sz="2400" spc="-5" dirty="0">
                          <a:latin typeface="Calibri"/>
                          <a:cs typeface="Calibri"/>
                        </a:rPr>
                        <a:t>57 </a:t>
                      </a:r>
                      <a:r>
                        <a:rPr sz="2400" dirty="0">
                          <a:latin typeface="Calibri"/>
                          <a:cs typeface="Calibri"/>
                        </a:rPr>
                        <a:t>33 </a:t>
                      </a:r>
                      <a:r>
                        <a:rPr sz="2400" spc="-5" dirty="0">
                          <a:latin typeface="Calibri"/>
                          <a:cs typeface="Calibri"/>
                        </a:rPr>
                        <a:t>86</a:t>
                      </a:r>
                      <a:r>
                        <a:rPr sz="2400" spc="-120" dirty="0">
                          <a:latin typeface="Calibri"/>
                          <a:cs typeface="Calibri"/>
                        </a:rPr>
                        <a:t> </a:t>
                      </a:r>
                      <a:r>
                        <a:rPr sz="2400" dirty="0">
                          <a:latin typeface="Calibri"/>
                          <a:cs typeface="Calibri"/>
                        </a:rPr>
                        <a:t>92</a:t>
                      </a:r>
                      <a:endParaRPr sz="2400">
                        <a:latin typeface="Calibri"/>
                        <a:cs typeface="Calibri"/>
                      </a:endParaRPr>
                    </a:p>
                  </a:txBody>
                  <a:tcPr marL="0" marR="0" marT="0" marB="0">
                    <a:solidFill>
                      <a:srgbClr val="FFFFFF"/>
                    </a:solidFill>
                  </a:tcPr>
                </a:tc>
                <a:extLst>
                  <a:ext uri="{0D108BD9-81ED-4DB2-BD59-A6C34878D82A}">
                    <a16:rowId xmlns="" xmlns:a16="http://schemas.microsoft.com/office/drawing/2014/main" val="10002"/>
                  </a:ext>
                </a:extLst>
              </a:tr>
              <a:tr h="402615">
                <a:tc>
                  <a:txBody>
                    <a:bodyPr/>
                    <a:lstStyle/>
                    <a:p>
                      <a:pPr marL="31750">
                        <a:lnSpc>
                          <a:spcPts val="2665"/>
                        </a:lnSpc>
                      </a:pPr>
                      <a:r>
                        <a:rPr sz="1800" spc="20" dirty="0">
                          <a:solidFill>
                            <a:srgbClr val="93C500"/>
                          </a:solidFill>
                          <a:latin typeface="Wingdings 2"/>
                          <a:cs typeface="Wingdings 2"/>
                        </a:rPr>
                        <a:t></a:t>
                      </a:r>
                      <a:r>
                        <a:rPr sz="1800" spc="20" dirty="0">
                          <a:solidFill>
                            <a:srgbClr val="93C500"/>
                          </a:solidFill>
                          <a:latin typeface="Times New Roman"/>
                          <a:cs typeface="Times New Roman"/>
                        </a:rPr>
                        <a:t> </a:t>
                      </a:r>
                      <a:r>
                        <a:rPr sz="2400" b="1" spc="-45" dirty="0">
                          <a:latin typeface="Calibri"/>
                          <a:cs typeface="Calibri"/>
                        </a:rPr>
                        <a:t>Tekrar</a:t>
                      </a:r>
                      <a:r>
                        <a:rPr sz="2400" b="1" spc="5" dirty="0">
                          <a:latin typeface="Calibri"/>
                          <a:cs typeface="Calibri"/>
                        </a:rPr>
                        <a:t> </a:t>
                      </a:r>
                      <a:r>
                        <a:rPr sz="2400" b="1" dirty="0">
                          <a:latin typeface="Calibri"/>
                          <a:cs typeface="Calibri"/>
                        </a:rPr>
                        <a:t>3</a:t>
                      </a:r>
                      <a:endParaRPr sz="2400">
                        <a:latin typeface="Calibri"/>
                        <a:cs typeface="Calibri"/>
                      </a:endParaRPr>
                    </a:p>
                  </a:txBody>
                  <a:tcPr marL="0" marR="0" marT="0" marB="0">
                    <a:solidFill>
                      <a:srgbClr val="FFFFFF"/>
                    </a:solidFill>
                  </a:tcPr>
                </a:tc>
                <a:tc>
                  <a:txBody>
                    <a:bodyPr/>
                    <a:lstStyle/>
                    <a:p>
                      <a:pPr marR="24130" algn="r">
                        <a:lnSpc>
                          <a:spcPts val="2665"/>
                        </a:lnSpc>
                      </a:pPr>
                      <a:r>
                        <a:rPr sz="2400" b="1" dirty="0">
                          <a:latin typeface="Calibri"/>
                          <a:cs typeface="Calibri"/>
                        </a:rPr>
                        <a:t>: </a:t>
                      </a:r>
                      <a:r>
                        <a:rPr sz="2400" dirty="0">
                          <a:latin typeface="Calibri"/>
                          <a:cs typeface="Calibri"/>
                        </a:rPr>
                        <a:t>25 12 37 48 33 57 86</a:t>
                      </a:r>
                      <a:r>
                        <a:rPr sz="2400" spc="-170" dirty="0">
                          <a:latin typeface="Calibri"/>
                          <a:cs typeface="Calibri"/>
                        </a:rPr>
                        <a:t> </a:t>
                      </a:r>
                      <a:r>
                        <a:rPr sz="2400" dirty="0">
                          <a:latin typeface="Calibri"/>
                          <a:cs typeface="Calibri"/>
                        </a:rPr>
                        <a:t>92</a:t>
                      </a:r>
                      <a:endParaRPr sz="2400">
                        <a:latin typeface="Calibri"/>
                        <a:cs typeface="Calibri"/>
                      </a:endParaRPr>
                    </a:p>
                  </a:txBody>
                  <a:tcPr marL="0" marR="0" marT="0" marB="0">
                    <a:solidFill>
                      <a:srgbClr val="FFFFFF"/>
                    </a:solidFill>
                  </a:tcPr>
                </a:tc>
                <a:extLst>
                  <a:ext uri="{0D108BD9-81ED-4DB2-BD59-A6C34878D82A}">
                    <a16:rowId xmlns="" xmlns:a16="http://schemas.microsoft.com/office/drawing/2014/main" val="10003"/>
                  </a:ext>
                </a:extLst>
              </a:tr>
              <a:tr h="402424">
                <a:tc>
                  <a:txBody>
                    <a:bodyPr/>
                    <a:lstStyle/>
                    <a:p>
                      <a:pPr marL="31750">
                        <a:lnSpc>
                          <a:spcPts val="2665"/>
                        </a:lnSpc>
                      </a:pPr>
                      <a:r>
                        <a:rPr sz="1800" spc="20" dirty="0">
                          <a:solidFill>
                            <a:srgbClr val="93C500"/>
                          </a:solidFill>
                          <a:latin typeface="Wingdings 2"/>
                          <a:cs typeface="Wingdings 2"/>
                        </a:rPr>
                        <a:t></a:t>
                      </a:r>
                      <a:r>
                        <a:rPr sz="1800" spc="20" dirty="0">
                          <a:solidFill>
                            <a:srgbClr val="93C500"/>
                          </a:solidFill>
                          <a:latin typeface="Times New Roman"/>
                          <a:cs typeface="Times New Roman"/>
                        </a:rPr>
                        <a:t> </a:t>
                      </a:r>
                      <a:r>
                        <a:rPr sz="2400" b="1" spc="-45" dirty="0">
                          <a:latin typeface="Calibri"/>
                          <a:cs typeface="Calibri"/>
                        </a:rPr>
                        <a:t>Tekrar</a:t>
                      </a:r>
                      <a:r>
                        <a:rPr sz="2400" b="1" dirty="0">
                          <a:latin typeface="Calibri"/>
                          <a:cs typeface="Calibri"/>
                        </a:rPr>
                        <a:t> 4</a:t>
                      </a:r>
                      <a:endParaRPr sz="2400">
                        <a:latin typeface="Calibri"/>
                        <a:cs typeface="Calibri"/>
                      </a:endParaRPr>
                    </a:p>
                  </a:txBody>
                  <a:tcPr marL="0" marR="0" marT="0" marB="0">
                    <a:solidFill>
                      <a:srgbClr val="FFFFFF"/>
                    </a:solidFill>
                  </a:tcPr>
                </a:tc>
                <a:tc>
                  <a:txBody>
                    <a:bodyPr/>
                    <a:lstStyle/>
                    <a:p>
                      <a:pPr marR="24130" algn="r">
                        <a:lnSpc>
                          <a:spcPts val="2665"/>
                        </a:lnSpc>
                      </a:pPr>
                      <a:r>
                        <a:rPr sz="2400" b="1" dirty="0">
                          <a:latin typeface="Calibri"/>
                          <a:cs typeface="Calibri"/>
                        </a:rPr>
                        <a:t>: </a:t>
                      </a:r>
                      <a:r>
                        <a:rPr sz="2400" dirty="0">
                          <a:latin typeface="Calibri"/>
                          <a:cs typeface="Calibri"/>
                        </a:rPr>
                        <a:t>12 </a:t>
                      </a:r>
                      <a:r>
                        <a:rPr sz="2400" spc="-5" dirty="0">
                          <a:latin typeface="Calibri"/>
                          <a:cs typeface="Calibri"/>
                        </a:rPr>
                        <a:t>25 </a:t>
                      </a:r>
                      <a:r>
                        <a:rPr sz="2400" dirty="0">
                          <a:latin typeface="Calibri"/>
                          <a:cs typeface="Calibri"/>
                        </a:rPr>
                        <a:t>37 33 </a:t>
                      </a:r>
                      <a:r>
                        <a:rPr sz="2400" spc="-5" dirty="0">
                          <a:latin typeface="Calibri"/>
                          <a:cs typeface="Calibri"/>
                        </a:rPr>
                        <a:t>48 </a:t>
                      </a:r>
                      <a:r>
                        <a:rPr sz="2400" dirty="0">
                          <a:latin typeface="Calibri"/>
                          <a:cs typeface="Calibri"/>
                        </a:rPr>
                        <a:t>57 </a:t>
                      </a:r>
                      <a:r>
                        <a:rPr sz="2400" spc="-5" dirty="0">
                          <a:latin typeface="Calibri"/>
                          <a:cs typeface="Calibri"/>
                        </a:rPr>
                        <a:t>86</a:t>
                      </a:r>
                      <a:r>
                        <a:rPr sz="2400" spc="-120" dirty="0">
                          <a:latin typeface="Calibri"/>
                          <a:cs typeface="Calibri"/>
                        </a:rPr>
                        <a:t> </a:t>
                      </a:r>
                      <a:r>
                        <a:rPr sz="2400" dirty="0">
                          <a:latin typeface="Calibri"/>
                          <a:cs typeface="Calibri"/>
                        </a:rPr>
                        <a:t>92</a:t>
                      </a:r>
                      <a:endParaRPr sz="2400">
                        <a:latin typeface="Calibri"/>
                        <a:cs typeface="Calibri"/>
                      </a:endParaRPr>
                    </a:p>
                  </a:txBody>
                  <a:tcPr marL="0" marR="0" marT="0" marB="0">
                    <a:solidFill>
                      <a:srgbClr val="FFFFFF"/>
                    </a:solidFill>
                  </a:tcPr>
                </a:tc>
                <a:extLst>
                  <a:ext uri="{0D108BD9-81ED-4DB2-BD59-A6C34878D82A}">
                    <a16:rowId xmlns="" xmlns:a16="http://schemas.microsoft.com/office/drawing/2014/main" val="10004"/>
                  </a:ext>
                </a:extLst>
              </a:tr>
              <a:tr h="402336">
                <a:tc>
                  <a:txBody>
                    <a:bodyPr/>
                    <a:lstStyle/>
                    <a:p>
                      <a:pPr marL="31750">
                        <a:lnSpc>
                          <a:spcPts val="2665"/>
                        </a:lnSpc>
                      </a:pPr>
                      <a:r>
                        <a:rPr sz="1800" spc="20" dirty="0">
                          <a:solidFill>
                            <a:srgbClr val="93C500"/>
                          </a:solidFill>
                          <a:latin typeface="Wingdings 2"/>
                          <a:cs typeface="Wingdings 2"/>
                        </a:rPr>
                        <a:t></a:t>
                      </a:r>
                      <a:r>
                        <a:rPr sz="1800" spc="20" dirty="0">
                          <a:solidFill>
                            <a:srgbClr val="93C500"/>
                          </a:solidFill>
                          <a:latin typeface="Times New Roman"/>
                          <a:cs typeface="Times New Roman"/>
                        </a:rPr>
                        <a:t> </a:t>
                      </a:r>
                      <a:r>
                        <a:rPr sz="2400" b="1" spc="-45" dirty="0">
                          <a:latin typeface="Calibri"/>
                          <a:cs typeface="Calibri"/>
                        </a:rPr>
                        <a:t>Tekrar</a:t>
                      </a:r>
                      <a:r>
                        <a:rPr sz="2400" b="1" dirty="0">
                          <a:latin typeface="Calibri"/>
                          <a:cs typeface="Calibri"/>
                        </a:rPr>
                        <a:t> 5</a:t>
                      </a:r>
                      <a:endParaRPr sz="2400">
                        <a:latin typeface="Calibri"/>
                        <a:cs typeface="Calibri"/>
                      </a:endParaRPr>
                    </a:p>
                  </a:txBody>
                  <a:tcPr marL="0" marR="0" marT="0" marB="0">
                    <a:solidFill>
                      <a:srgbClr val="FFFFFF"/>
                    </a:solidFill>
                  </a:tcPr>
                </a:tc>
                <a:tc>
                  <a:txBody>
                    <a:bodyPr/>
                    <a:lstStyle/>
                    <a:p>
                      <a:pPr marR="24130" algn="r">
                        <a:lnSpc>
                          <a:spcPts val="2665"/>
                        </a:lnSpc>
                      </a:pPr>
                      <a:r>
                        <a:rPr sz="2400" b="1" dirty="0">
                          <a:latin typeface="Calibri"/>
                          <a:cs typeface="Calibri"/>
                        </a:rPr>
                        <a:t>: </a:t>
                      </a:r>
                      <a:r>
                        <a:rPr sz="2400" dirty="0">
                          <a:latin typeface="Calibri"/>
                          <a:cs typeface="Calibri"/>
                        </a:rPr>
                        <a:t>12 </a:t>
                      </a:r>
                      <a:r>
                        <a:rPr sz="2400" spc="-5" dirty="0">
                          <a:latin typeface="Calibri"/>
                          <a:cs typeface="Calibri"/>
                        </a:rPr>
                        <a:t>25 </a:t>
                      </a:r>
                      <a:r>
                        <a:rPr sz="2400" dirty="0">
                          <a:latin typeface="Calibri"/>
                          <a:cs typeface="Calibri"/>
                        </a:rPr>
                        <a:t>33 37 </a:t>
                      </a:r>
                      <a:r>
                        <a:rPr sz="2400" spc="-5" dirty="0">
                          <a:latin typeface="Calibri"/>
                          <a:cs typeface="Calibri"/>
                        </a:rPr>
                        <a:t>48 </a:t>
                      </a:r>
                      <a:r>
                        <a:rPr sz="2400" dirty="0">
                          <a:latin typeface="Calibri"/>
                          <a:cs typeface="Calibri"/>
                        </a:rPr>
                        <a:t>57 </a:t>
                      </a:r>
                      <a:r>
                        <a:rPr sz="2400" spc="-5" dirty="0">
                          <a:latin typeface="Calibri"/>
                          <a:cs typeface="Calibri"/>
                        </a:rPr>
                        <a:t>86</a:t>
                      </a:r>
                      <a:r>
                        <a:rPr sz="2400" spc="-120" dirty="0">
                          <a:latin typeface="Calibri"/>
                          <a:cs typeface="Calibri"/>
                        </a:rPr>
                        <a:t> </a:t>
                      </a:r>
                      <a:r>
                        <a:rPr sz="2400" dirty="0">
                          <a:latin typeface="Calibri"/>
                          <a:cs typeface="Calibri"/>
                        </a:rPr>
                        <a:t>92</a:t>
                      </a:r>
                      <a:endParaRPr sz="2400">
                        <a:latin typeface="Calibri"/>
                        <a:cs typeface="Calibri"/>
                      </a:endParaRPr>
                    </a:p>
                  </a:txBody>
                  <a:tcPr marL="0" marR="0" marT="0" marB="0">
                    <a:solidFill>
                      <a:srgbClr val="FFFFFF"/>
                    </a:solidFill>
                  </a:tcPr>
                </a:tc>
                <a:extLst>
                  <a:ext uri="{0D108BD9-81ED-4DB2-BD59-A6C34878D82A}">
                    <a16:rowId xmlns="" xmlns:a16="http://schemas.microsoft.com/office/drawing/2014/main" val="10005"/>
                  </a:ext>
                </a:extLst>
              </a:tr>
              <a:tr h="402526">
                <a:tc>
                  <a:txBody>
                    <a:bodyPr/>
                    <a:lstStyle/>
                    <a:p>
                      <a:pPr marL="31750">
                        <a:lnSpc>
                          <a:spcPts val="2665"/>
                        </a:lnSpc>
                      </a:pPr>
                      <a:r>
                        <a:rPr sz="1800" spc="20" dirty="0">
                          <a:solidFill>
                            <a:srgbClr val="93C500"/>
                          </a:solidFill>
                          <a:latin typeface="Wingdings 2"/>
                          <a:cs typeface="Wingdings 2"/>
                        </a:rPr>
                        <a:t></a:t>
                      </a:r>
                      <a:r>
                        <a:rPr sz="1800" spc="20" dirty="0">
                          <a:solidFill>
                            <a:srgbClr val="93C500"/>
                          </a:solidFill>
                          <a:latin typeface="Times New Roman"/>
                          <a:cs typeface="Times New Roman"/>
                        </a:rPr>
                        <a:t> </a:t>
                      </a:r>
                      <a:r>
                        <a:rPr sz="2400" b="1" spc="-45" dirty="0">
                          <a:latin typeface="Calibri"/>
                          <a:cs typeface="Calibri"/>
                        </a:rPr>
                        <a:t>Tekrar</a:t>
                      </a:r>
                      <a:r>
                        <a:rPr sz="2400" b="1" dirty="0">
                          <a:latin typeface="Calibri"/>
                          <a:cs typeface="Calibri"/>
                        </a:rPr>
                        <a:t> 6</a:t>
                      </a:r>
                      <a:endParaRPr sz="2400">
                        <a:latin typeface="Calibri"/>
                        <a:cs typeface="Calibri"/>
                      </a:endParaRPr>
                    </a:p>
                  </a:txBody>
                  <a:tcPr marL="0" marR="0" marT="0" marB="0">
                    <a:solidFill>
                      <a:srgbClr val="FFFFFF"/>
                    </a:solidFill>
                  </a:tcPr>
                </a:tc>
                <a:tc>
                  <a:txBody>
                    <a:bodyPr/>
                    <a:lstStyle/>
                    <a:p>
                      <a:pPr marR="24130" algn="r">
                        <a:lnSpc>
                          <a:spcPts val="2665"/>
                        </a:lnSpc>
                      </a:pPr>
                      <a:r>
                        <a:rPr sz="2400" b="1" dirty="0">
                          <a:latin typeface="Calibri"/>
                          <a:cs typeface="Calibri"/>
                        </a:rPr>
                        <a:t>: </a:t>
                      </a:r>
                      <a:r>
                        <a:rPr sz="2400" dirty="0">
                          <a:latin typeface="Calibri"/>
                          <a:cs typeface="Calibri"/>
                        </a:rPr>
                        <a:t>12 </a:t>
                      </a:r>
                      <a:r>
                        <a:rPr sz="2400" spc="-5" dirty="0">
                          <a:latin typeface="Calibri"/>
                          <a:cs typeface="Calibri"/>
                        </a:rPr>
                        <a:t>25 </a:t>
                      </a:r>
                      <a:r>
                        <a:rPr sz="2400" dirty="0">
                          <a:latin typeface="Calibri"/>
                          <a:cs typeface="Calibri"/>
                        </a:rPr>
                        <a:t>33 37 </a:t>
                      </a:r>
                      <a:r>
                        <a:rPr sz="2400" spc="-5" dirty="0">
                          <a:latin typeface="Calibri"/>
                          <a:cs typeface="Calibri"/>
                        </a:rPr>
                        <a:t>48 </a:t>
                      </a:r>
                      <a:r>
                        <a:rPr sz="2400" dirty="0">
                          <a:latin typeface="Calibri"/>
                          <a:cs typeface="Calibri"/>
                        </a:rPr>
                        <a:t>57 </a:t>
                      </a:r>
                      <a:r>
                        <a:rPr sz="2400" spc="-5" dirty="0">
                          <a:latin typeface="Calibri"/>
                          <a:cs typeface="Calibri"/>
                        </a:rPr>
                        <a:t>86</a:t>
                      </a:r>
                      <a:r>
                        <a:rPr sz="2400" spc="-120" dirty="0">
                          <a:latin typeface="Calibri"/>
                          <a:cs typeface="Calibri"/>
                        </a:rPr>
                        <a:t> </a:t>
                      </a:r>
                      <a:r>
                        <a:rPr sz="2400" dirty="0">
                          <a:latin typeface="Calibri"/>
                          <a:cs typeface="Calibri"/>
                        </a:rPr>
                        <a:t>92</a:t>
                      </a:r>
                      <a:endParaRPr sz="2400">
                        <a:latin typeface="Calibri"/>
                        <a:cs typeface="Calibri"/>
                      </a:endParaRPr>
                    </a:p>
                  </a:txBody>
                  <a:tcPr marL="0" marR="0" marT="0" marB="0">
                    <a:solidFill>
                      <a:srgbClr val="FFFFFF"/>
                    </a:solidFill>
                  </a:tcPr>
                </a:tc>
                <a:extLst>
                  <a:ext uri="{0D108BD9-81ED-4DB2-BD59-A6C34878D82A}">
                    <a16:rowId xmlns="" xmlns:a16="http://schemas.microsoft.com/office/drawing/2014/main" val="10006"/>
                  </a:ext>
                </a:extLst>
              </a:tr>
              <a:tr h="353758">
                <a:tc>
                  <a:txBody>
                    <a:bodyPr/>
                    <a:lstStyle/>
                    <a:p>
                      <a:pPr marL="31750">
                        <a:lnSpc>
                          <a:spcPts val="2665"/>
                        </a:lnSpc>
                      </a:pPr>
                      <a:r>
                        <a:rPr sz="1800" spc="20" dirty="0">
                          <a:solidFill>
                            <a:srgbClr val="93C500"/>
                          </a:solidFill>
                          <a:latin typeface="Wingdings 2"/>
                          <a:cs typeface="Wingdings 2"/>
                        </a:rPr>
                        <a:t></a:t>
                      </a:r>
                      <a:r>
                        <a:rPr sz="1800" spc="20" dirty="0">
                          <a:solidFill>
                            <a:srgbClr val="93C500"/>
                          </a:solidFill>
                          <a:latin typeface="Times New Roman"/>
                          <a:cs typeface="Times New Roman"/>
                        </a:rPr>
                        <a:t> </a:t>
                      </a:r>
                      <a:r>
                        <a:rPr sz="2400" b="1" spc="-45" dirty="0">
                          <a:latin typeface="Calibri"/>
                          <a:cs typeface="Calibri"/>
                        </a:rPr>
                        <a:t>Tekrar</a:t>
                      </a:r>
                      <a:r>
                        <a:rPr sz="2400" b="1" dirty="0">
                          <a:latin typeface="Calibri"/>
                          <a:cs typeface="Calibri"/>
                        </a:rPr>
                        <a:t> 7</a:t>
                      </a:r>
                      <a:endParaRPr sz="2400">
                        <a:latin typeface="Calibri"/>
                        <a:cs typeface="Calibri"/>
                      </a:endParaRPr>
                    </a:p>
                  </a:txBody>
                  <a:tcPr marL="0" marR="0" marT="0" marB="0">
                    <a:solidFill>
                      <a:srgbClr val="FFFFFF"/>
                    </a:solidFill>
                  </a:tcPr>
                </a:tc>
                <a:tc>
                  <a:txBody>
                    <a:bodyPr/>
                    <a:lstStyle/>
                    <a:p>
                      <a:pPr marR="24130" algn="r">
                        <a:lnSpc>
                          <a:spcPts val="2665"/>
                        </a:lnSpc>
                      </a:pPr>
                      <a:r>
                        <a:rPr sz="2400" b="1" dirty="0">
                          <a:latin typeface="Calibri"/>
                          <a:cs typeface="Calibri"/>
                        </a:rPr>
                        <a:t>: </a:t>
                      </a:r>
                      <a:r>
                        <a:rPr sz="2400" dirty="0">
                          <a:latin typeface="Calibri"/>
                          <a:cs typeface="Calibri"/>
                        </a:rPr>
                        <a:t>12 </a:t>
                      </a:r>
                      <a:r>
                        <a:rPr sz="2400" spc="-5" dirty="0">
                          <a:latin typeface="Calibri"/>
                          <a:cs typeface="Calibri"/>
                        </a:rPr>
                        <a:t>25 </a:t>
                      </a:r>
                      <a:r>
                        <a:rPr sz="2400" dirty="0">
                          <a:latin typeface="Calibri"/>
                          <a:cs typeface="Calibri"/>
                        </a:rPr>
                        <a:t>33 37 </a:t>
                      </a:r>
                      <a:r>
                        <a:rPr sz="2400" spc="-5" dirty="0">
                          <a:latin typeface="Calibri"/>
                          <a:cs typeface="Calibri"/>
                        </a:rPr>
                        <a:t>48 </a:t>
                      </a:r>
                      <a:r>
                        <a:rPr sz="2400" dirty="0">
                          <a:latin typeface="Calibri"/>
                          <a:cs typeface="Calibri"/>
                        </a:rPr>
                        <a:t>57 </a:t>
                      </a:r>
                      <a:r>
                        <a:rPr sz="2400" spc="-5" dirty="0">
                          <a:latin typeface="Calibri"/>
                          <a:cs typeface="Calibri"/>
                        </a:rPr>
                        <a:t>86</a:t>
                      </a:r>
                      <a:r>
                        <a:rPr sz="2400" spc="-120" dirty="0">
                          <a:latin typeface="Calibri"/>
                          <a:cs typeface="Calibri"/>
                        </a:rPr>
                        <a:t> </a:t>
                      </a:r>
                      <a:r>
                        <a:rPr sz="2400" dirty="0">
                          <a:latin typeface="Calibri"/>
                          <a:cs typeface="Calibri"/>
                        </a:rPr>
                        <a:t>92</a:t>
                      </a:r>
                      <a:endParaRPr sz="2400">
                        <a:latin typeface="Calibri"/>
                        <a:cs typeface="Calibri"/>
                      </a:endParaRPr>
                    </a:p>
                  </a:txBody>
                  <a:tcPr marL="0" marR="0" marT="0" marB="0">
                    <a:solidFill>
                      <a:srgbClr val="FFFFFF"/>
                    </a:solidFill>
                  </a:tcPr>
                </a:tc>
                <a:extLst>
                  <a:ext uri="{0D108BD9-81ED-4DB2-BD59-A6C34878D82A}">
                    <a16:rowId xmlns="" xmlns:a16="http://schemas.microsoft.com/office/drawing/2014/main" val="10007"/>
                  </a:ext>
                </a:extLst>
              </a:tr>
            </a:tbl>
          </a:graphicData>
        </a:graphic>
      </p:graphicFrame>
      <p:sp>
        <p:nvSpPr>
          <p:cNvPr id="14" name="object 14"/>
          <p:cNvSpPr txBox="1"/>
          <p:nvPr/>
        </p:nvSpPr>
        <p:spPr>
          <a:xfrm>
            <a:off x="4729353" y="297941"/>
            <a:ext cx="175260" cy="208279"/>
          </a:xfrm>
          <a:prstGeom prst="rect">
            <a:avLst/>
          </a:prstGeom>
        </p:spPr>
        <p:txBody>
          <a:bodyPr vert="horz" wrap="square" lIns="0" tIns="12700" rIns="0" bIns="0" rtlCol="0">
            <a:spAutoFit/>
          </a:bodyPr>
          <a:lstStyle/>
          <a:p>
            <a:pPr marL="12700">
              <a:lnSpc>
                <a:spcPct val="100000"/>
              </a:lnSpc>
              <a:spcBef>
                <a:spcPts val="100"/>
              </a:spcBef>
            </a:pPr>
            <a:r>
              <a:rPr sz="1200" spc="-85" dirty="0">
                <a:solidFill>
                  <a:srgbClr val="FDFDFD"/>
                </a:solidFill>
                <a:latin typeface="Arial"/>
                <a:cs typeface="Arial"/>
              </a:rPr>
              <a:t>11</a:t>
            </a:r>
            <a:endParaRPr sz="1200">
              <a:latin typeface="Arial"/>
              <a:cs typeface="Arial"/>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231123" y="0"/>
            <a:ext cx="762000" cy="6858000"/>
          </a:xfrm>
          <a:custGeom>
            <a:avLst/>
            <a:gdLst/>
            <a:ahLst/>
            <a:cxnLst/>
            <a:rect l="l" t="t" r="r" b="b"/>
            <a:pathLst>
              <a:path w="762000" h="6858000">
                <a:moveTo>
                  <a:pt x="0" y="6858000"/>
                </a:moveTo>
                <a:lnTo>
                  <a:pt x="762000" y="6858000"/>
                </a:lnTo>
                <a:lnTo>
                  <a:pt x="762000" y="0"/>
                </a:lnTo>
                <a:lnTo>
                  <a:pt x="0" y="0"/>
                </a:lnTo>
                <a:lnTo>
                  <a:pt x="0" y="6858000"/>
                </a:lnTo>
                <a:close/>
              </a:path>
            </a:pathLst>
          </a:custGeom>
          <a:solidFill>
            <a:srgbClr val="FFFFFF">
              <a:alpha val="10195"/>
            </a:srgbClr>
          </a:solidFill>
        </p:spPr>
        <p:txBody>
          <a:bodyPr wrap="square" lIns="0" tIns="0" rIns="0" bIns="0" rtlCol="0"/>
          <a:lstStyle/>
          <a:p>
            <a:endParaRPr/>
          </a:p>
        </p:txBody>
      </p:sp>
      <p:sp>
        <p:nvSpPr>
          <p:cNvPr id="3" name="object 3"/>
          <p:cNvSpPr/>
          <p:nvPr/>
        </p:nvSpPr>
        <p:spPr>
          <a:xfrm>
            <a:off x="3887723" y="0"/>
            <a:ext cx="673735" cy="334010"/>
          </a:xfrm>
          <a:custGeom>
            <a:avLst/>
            <a:gdLst/>
            <a:ahLst/>
            <a:cxnLst/>
            <a:rect l="l" t="t" r="r" b="b"/>
            <a:pathLst>
              <a:path w="673735" h="334010">
                <a:moveTo>
                  <a:pt x="0" y="333756"/>
                </a:moveTo>
                <a:lnTo>
                  <a:pt x="673608" y="333756"/>
                </a:lnTo>
                <a:lnTo>
                  <a:pt x="673608" y="0"/>
                </a:lnTo>
                <a:lnTo>
                  <a:pt x="0" y="0"/>
                </a:lnTo>
                <a:lnTo>
                  <a:pt x="0" y="333756"/>
                </a:lnTo>
                <a:close/>
              </a:path>
            </a:pathLst>
          </a:custGeom>
          <a:solidFill>
            <a:srgbClr val="FFFFFF">
              <a:alpha val="10195"/>
            </a:srgbClr>
          </a:solidFill>
        </p:spPr>
        <p:txBody>
          <a:bodyPr wrap="square" lIns="0" tIns="0" rIns="0" bIns="0" rtlCol="0"/>
          <a:lstStyle/>
          <a:p>
            <a:endParaRPr/>
          </a:p>
        </p:txBody>
      </p:sp>
      <p:sp>
        <p:nvSpPr>
          <p:cNvPr id="4" name="object 4"/>
          <p:cNvSpPr/>
          <p:nvPr/>
        </p:nvSpPr>
        <p:spPr>
          <a:xfrm>
            <a:off x="3887723" y="6519671"/>
            <a:ext cx="2819400" cy="338455"/>
          </a:xfrm>
          <a:custGeom>
            <a:avLst/>
            <a:gdLst/>
            <a:ahLst/>
            <a:cxnLst/>
            <a:rect l="l" t="t" r="r" b="b"/>
            <a:pathLst>
              <a:path w="2819400" h="338454">
                <a:moveTo>
                  <a:pt x="0" y="338327"/>
                </a:moveTo>
                <a:lnTo>
                  <a:pt x="2819400" y="338327"/>
                </a:lnTo>
                <a:lnTo>
                  <a:pt x="2819400" y="0"/>
                </a:lnTo>
                <a:lnTo>
                  <a:pt x="0" y="0"/>
                </a:lnTo>
                <a:lnTo>
                  <a:pt x="0" y="338327"/>
                </a:lnTo>
                <a:close/>
              </a:path>
            </a:pathLst>
          </a:custGeom>
          <a:solidFill>
            <a:srgbClr val="FFFFFF">
              <a:alpha val="10195"/>
            </a:srgbClr>
          </a:solidFill>
        </p:spPr>
        <p:txBody>
          <a:bodyPr wrap="square" lIns="0" tIns="0" rIns="0" bIns="0" rtlCol="0"/>
          <a:lstStyle/>
          <a:p>
            <a:endParaRPr/>
          </a:p>
        </p:txBody>
      </p:sp>
      <p:sp>
        <p:nvSpPr>
          <p:cNvPr id="5" name="object 5"/>
          <p:cNvSpPr/>
          <p:nvPr/>
        </p:nvSpPr>
        <p:spPr>
          <a:xfrm>
            <a:off x="50292" y="0"/>
            <a:ext cx="9100058" cy="6864349"/>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457200" y="333756"/>
            <a:ext cx="8229600" cy="6186170"/>
          </a:xfrm>
          <a:custGeom>
            <a:avLst/>
            <a:gdLst/>
            <a:ahLst/>
            <a:cxnLst/>
            <a:rect l="l" t="t" r="r" b="b"/>
            <a:pathLst>
              <a:path w="8229600" h="6186170">
                <a:moveTo>
                  <a:pt x="0" y="6185916"/>
                </a:moveTo>
                <a:lnTo>
                  <a:pt x="8229600" y="6185916"/>
                </a:lnTo>
                <a:lnTo>
                  <a:pt x="8229600" y="0"/>
                </a:lnTo>
                <a:lnTo>
                  <a:pt x="0" y="0"/>
                </a:lnTo>
                <a:lnTo>
                  <a:pt x="0" y="6185916"/>
                </a:lnTo>
                <a:close/>
              </a:path>
            </a:pathLst>
          </a:custGeom>
          <a:solidFill>
            <a:srgbClr val="FFFFFF"/>
          </a:solidFill>
        </p:spPr>
        <p:txBody>
          <a:bodyPr wrap="square" lIns="0" tIns="0" rIns="0" bIns="0" rtlCol="0"/>
          <a:lstStyle/>
          <a:p>
            <a:endParaRPr/>
          </a:p>
        </p:txBody>
      </p:sp>
      <p:sp>
        <p:nvSpPr>
          <p:cNvPr id="7" name="object 7"/>
          <p:cNvSpPr/>
          <p:nvPr/>
        </p:nvSpPr>
        <p:spPr>
          <a:xfrm>
            <a:off x="457200" y="333756"/>
            <a:ext cx="8229600" cy="6186170"/>
          </a:xfrm>
          <a:custGeom>
            <a:avLst/>
            <a:gdLst/>
            <a:ahLst/>
            <a:cxnLst/>
            <a:rect l="l" t="t" r="r" b="b"/>
            <a:pathLst>
              <a:path w="8229600" h="6186170">
                <a:moveTo>
                  <a:pt x="0" y="6185916"/>
                </a:moveTo>
                <a:lnTo>
                  <a:pt x="8229600" y="6185916"/>
                </a:lnTo>
                <a:lnTo>
                  <a:pt x="8229600" y="0"/>
                </a:lnTo>
                <a:lnTo>
                  <a:pt x="0" y="0"/>
                </a:lnTo>
                <a:lnTo>
                  <a:pt x="0" y="6185916"/>
                </a:lnTo>
                <a:close/>
              </a:path>
            </a:pathLst>
          </a:custGeom>
          <a:ln w="6096">
            <a:solidFill>
              <a:srgbClr val="000000"/>
            </a:solidFill>
          </a:ln>
        </p:spPr>
        <p:txBody>
          <a:bodyPr wrap="square" lIns="0" tIns="0" rIns="0" bIns="0" rtlCol="0"/>
          <a:lstStyle/>
          <a:p>
            <a:endParaRPr/>
          </a:p>
        </p:txBody>
      </p:sp>
      <p:sp>
        <p:nvSpPr>
          <p:cNvPr id="12" name="object 12"/>
          <p:cNvSpPr txBox="1">
            <a:spLocks noGrp="1"/>
          </p:cNvSpPr>
          <p:nvPr>
            <p:ph type="title"/>
          </p:nvPr>
        </p:nvSpPr>
        <p:spPr>
          <a:xfrm>
            <a:off x="1121765" y="1203706"/>
            <a:ext cx="2115185" cy="467995"/>
          </a:xfrm>
          <a:prstGeom prst="rect">
            <a:avLst/>
          </a:prstGeom>
        </p:spPr>
        <p:txBody>
          <a:bodyPr vert="horz" wrap="square" lIns="0" tIns="13335" rIns="0" bIns="0" rtlCol="0">
            <a:spAutoFit/>
          </a:bodyPr>
          <a:lstStyle/>
          <a:p>
            <a:pPr marL="12700">
              <a:lnSpc>
                <a:spcPct val="100000"/>
              </a:lnSpc>
              <a:spcBef>
                <a:spcPts val="105"/>
              </a:spcBef>
            </a:pPr>
            <a:r>
              <a:rPr sz="2900" dirty="0"/>
              <a:t>BUBBLE</a:t>
            </a:r>
            <a:r>
              <a:rPr sz="2900" spc="-95" dirty="0"/>
              <a:t> </a:t>
            </a:r>
            <a:r>
              <a:rPr sz="2900" spc="-5" dirty="0"/>
              <a:t>SORT</a:t>
            </a:r>
            <a:endParaRPr sz="2900"/>
          </a:p>
        </p:txBody>
      </p:sp>
      <p:sp>
        <p:nvSpPr>
          <p:cNvPr id="13" name="object 13"/>
          <p:cNvSpPr txBox="1"/>
          <p:nvPr/>
        </p:nvSpPr>
        <p:spPr>
          <a:xfrm>
            <a:off x="847547" y="2280640"/>
            <a:ext cx="7227570" cy="3927475"/>
          </a:xfrm>
          <a:prstGeom prst="rect">
            <a:avLst/>
          </a:prstGeom>
        </p:spPr>
        <p:txBody>
          <a:bodyPr vert="horz" wrap="square" lIns="0" tIns="43180" rIns="0" bIns="0" rtlCol="0">
            <a:spAutoFit/>
          </a:bodyPr>
          <a:lstStyle/>
          <a:p>
            <a:pPr marL="139700">
              <a:lnSpc>
                <a:spcPct val="100000"/>
              </a:lnSpc>
              <a:spcBef>
                <a:spcPts val="340"/>
              </a:spcBef>
            </a:pPr>
            <a:r>
              <a:rPr sz="1500" spc="20" dirty="0">
                <a:solidFill>
                  <a:srgbClr val="93C500"/>
                </a:solidFill>
                <a:latin typeface="Wingdings 2"/>
                <a:cs typeface="Wingdings 2"/>
              </a:rPr>
              <a:t></a:t>
            </a:r>
            <a:r>
              <a:rPr sz="1500" spc="20" dirty="0">
                <a:solidFill>
                  <a:srgbClr val="93C500"/>
                </a:solidFill>
                <a:latin typeface="Times New Roman"/>
                <a:cs typeface="Times New Roman"/>
              </a:rPr>
              <a:t> </a:t>
            </a:r>
            <a:r>
              <a:rPr sz="2000" dirty="0">
                <a:latin typeface="Calibri"/>
                <a:cs typeface="Calibri"/>
              </a:rPr>
              <a:t>Analizi </a:t>
            </a:r>
            <a:r>
              <a:rPr sz="2000" spc="-20" dirty="0">
                <a:latin typeface="Calibri"/>
                <a:cs typeface="Calibri"/>
              </a:rPr>
              <a:t>kolaydır </a:t>
            </a:r>
            <a:r>
              <a:rPr sz="2000" spc="-5" dirty="0">
                <a:latin typeface="Calibri"/>
                <a:cs typeface="Calibri"/>
              </a:rPr>
              <a:t>(İyileştirme yapılmamış algoritmada)</a:t>
            </a:r>
            <a:r>
              <a:rPr sz="2000" spc="70" dirty="0">
                <a:latin typeface="Calibri"/>
                <a:cs typeface="Calibri"/>
              </a:rPr>
              <a:t> </a:t>
            </a:r>
            <a:r>
              <a:rPr sz="2000" dirty="0">
                <a:latin typeface="Calibri"/>
                <a:cs typeface="Calibri"/>
              </a:rPr>
              <a:t>:</a:t>
            </a:r>
            <a:endParaRPr sz="2000">
              <a:latin typeface="Calibri"/>
              <a:cs typeface="Calibri"/>
            </a:endParaRPr>
          </a:p>
          <a:p>
            <a:pPr marL="139700">
              <a:lnSpc>
                <a:spcPct val="100000"/>
              </a:lnSpc>
              <a:spcBef>
                <a:spcPts val="240"/>
              </a:spcBef>
            </a:pPr>
            <a:r>
              <a:rPr sz="1500" spc="20" dirty="0">
                <a:solidFill>
                  <a:srgbClr val="93C500"/>
                </a:solidFill>
                <a:latin typeface="Wingdings 2"/>
                <a:cs typeface="Wingdings 2"/>
              </a:rPr>
              <a:t></a:t>
            </a:r>
            <a:r>
              <a:rPr sz="1500" spc="20" dirty="0">
                <a:solidFill>
                  <a:srgbClr val="93C500"/>
                </a:solidFill>
                <a:latin typeface="Times New Roman"/>
                <a:cs typeface="Times New Roman"/>
              </a:rPr>
              <a:t> </a:t>
            </a:r>
            <a:r>
              <a:rPr sz="2000" dirty="0">
                <a:latin typeface="Calibri"/>
                <a:cs typeface="Calibri"/>
              </a:rPr>
              <a:t>(n-1) </a:t>
            </a:r>
            <a:r>
              <a:rPr sz="2000" spc="-15" dirty="0">
                <a:latin typeface="Calibri"/>
                <a:cs typeface="Calibri"/>
              </a:rPr>
              <a:t>iterasyon ve </a:t>
            </a:r>
            <a:r>
              <a:rPr sz="2000" spc="-5" dirty="0">
                <a:latin typeface="Calibri"/>
                <a:cs typeface="Calibri"/>
              </a:rPr>
              <a:t>her </a:t>
            </a:r>
            <a:r>
              <a:rPr sz="2000" spc="-15" dirty="0">
                <a:latin typeface="Calibri"/>
                <a:cs typeface="Calibri"/>
              </a:rPr>
              <a:t>iterasyonda </a:t>
            </a:r>
            <a:r>
              <a:rPr sz="2000" dirty="0">
                <a:latin typeface="Calibri"/>
                <a:cs typeface="Calibri"/>
              </a:rPr>
              <a:t>(n-1)</a:t>
            </a:r>
            <a:r>
              <a:rPr sz="2000" spc="25" dirty="0">
                <a:latin typeface="Calibri"/>
                <a:cs typeface="Calibri"/>
              </a:rPr>
              <a:t> </a:t>
            </a:r>
            <a:r>
              <a:rPr sz="2000" spc="-10" dirty="0">
                <a:latin typeface="Calibri"/>
                <a:cs typeface="Calibri"/>
              </a:rPr>
              <a:t>karşılaştırma.</a:t>
            </a:r>
            <a:endParaRPr sz="2000">
              <a:latin typeface="Calibri"/>
              <a:cs typeface="Calibri"/>
            </a:endParaRPr>
          </a:p>
          <a:p>
            <a:pPr marL="139700">
              <a:lnSpc>
                <a:spcPct val="100000"/>
              </a:lnSpc>
              <a:spcBef>
                <a:spcPts val="240"/>
              </a:spcBef>
            </a:pPr>
            <a:r>
              <a:rPr sz="1500" spc="20" dirty="0">
                <a:solidFill>
                  <a:srgbClr val="93C500"/>
                </a:solidFill>
                <a:latin typeface="Wingdings 2"/>
                <a:cs typeface="Wingdings 2"/>
              </a:rPr>
              <a:t></a:t>
            </a:r>
            <a:r>
              <a:rPr sz="1500" spc="20" dirty="0">
                <a:solidFill>
                  <a:srgbClr val="93C500"/>
                </a:solidFill>
                <a:latin typeface="Times New Roman"/>
                <a:cs typeface="Times New Roman"/>
              </a:rPr>
              <a:t>  </a:t>
            </a:r>
            <a:r>
              <a:rPr sz="2000" spc="-35" dirty="0">
                <a:latin typeface="Calibri"/>
                <a:cs typeface="Calibri"/>
              </a:rPr>
              <a:t>Toplam </a:t>
            </a:r>
            <a:r>
              <a:rPr sz="2000" spc="-10" dirty="0">
                <a:latin typeface="Calibri"/>
                <a:cs typeface="Calibri"/>
              </a:rPr>
              <a:t>karşılaştırma sayısı </a:t>
            </a:r>
            <a:r>
              <a:rPr sz="2000" dirty="0">
                <a:latin typeface="Calibri"/>
                <a:cs typeface="Calibri"/>
              </a:rPr>
              <a:t>: (n-1)*(n-1) = n</a:t>
            </a:r>
            <a:r>
              <a:rPr sz="1950" baseline="25641" dirty="0">
                <a:latin typeface="Calibri"/>
                <a:cs typeface="Calibri"/>
              </a:rPr>
              <a:t>2</a:t>
            </a:r>
            <a:r>
              <a:rPr sz="2000" dirty="0">
                <a:latin typeface="Calibri"/>
                <a:cs typeface="Calibri"/>
              </a:rPr>
              <a:t>-2n+1 =</a:t>
            </a:r>
            <a:r>
              <a:rPr sz="2000" spc="75" dirty="0">
                <a:latin typeface="Calibri"/>
                <a:cs typeface="Calibri"/>
              </a:rPr>
              <a:t> </a:t>
            </a:r>
            <a:r>
              <a:rPr sz="2000" dirty="0">
                <a:latin typeface="Calibri"/>
                <a:cs typeface="Calibri"/>
              </a:rPr>
              <a:t>O(n</a:t>
            </a:r>
            <a:r>
              <a:rPr sz="1950" baseline="25641" dirty="0">
                <a:latin typeface="Calibri"/>
                <a:cs typeface="Calibri"/>
              </a:rPr>
              <a:t>2</a:t>
            </a:r>
            <a:r>
              <a:rPr sz="2000" dirty="0">
                <a:latin typeface="Calibri"/>
                <a:cs typeface="Calibri"/>
              </a:rPr>
              <a:t>)</a:t>
            </a:r>
            <a:endParaRPr sz="2000">
              <a:latin typeface="Calibri"/>
              <a:cs typeface="Calibri"/>
            </a:endParaRPr>
          </a:p>
          <a:p>
            <a:pPr marL="139700">
              <a:lnSpc>
                <a:spcPct val="100000"/>
              </a:lnSpc>
              <a:spcBef>
                <a:spcPts val="240"/>
              </a:spcBef>
            </a:pPr>
            <a:r>
              <a:rPr sz="1500" spc="20" dirty="0">
                <a:solidFill>
                  <a:srgbClr val="93C500"/>
                </a:solidFill>
                <a:latin typeface="Wingdings 2"/>
                <a:cs typeface="Wingdings 2"/>
              </a:rPr>
              <a:t></a:t>
            </a:r>
            <a:r>
              <a:rPr sz="1500" spc="20" dirty="0">
                <a:solidFill>
                  <a:srgbClr val="93C500"/>
                </a:solidFill>
                <a:latin typeface="Times New Roman"/>
                <a:cs typeface="Times New Roman"/>
              </a:rPr>
              <a:t>  </a:t>
            </a:r>
            <a:r>
              <a:rPr sz="2000" spc="-15" dirty="0">
                <a:latin typeface="Calibri"/>
                <a:cs typeface="Calibri"/>
              </a:rPr>
              <a:t>(Yukarıdaki </a:t>
            </a:r>
            <a:r>
              <a:rPr sz="2000" dirty="0">
                <a:latin typeface="Calibri"/>
                <a:cs typeface="Calibri"/>
              </a:rPr>
              <a:t>gibi </a:t>
            </a:r>
            <a:r>
              <a:rPr sz="2000" spc="-5" dirty="0">
                <a:latin typeface="Calibri"/>
                <a:cs typeface="Calibri"/>
              </a:rPr>
              <a:t>iyileştirme yapılmış algoritmada etkinlik)</a:t>
            </a:r>
            <a:r>
              <a:rPr sz="2000" spc="100" dirty="0">
                <a:latin typeface="Calibri"/>
                <a:cs typeface="Calibri"/>
              </a:rPr>
              <a:t> </a:t>
            </a:r>
            <a:r>
              <a:rPr sz="2000" dirty="0">
                <a:latin typeface="Calibri"/>
                <a:cs typeface="Calibri"/>
              </a:rPr>
              <a:t>:</a:t>
            </a:r>
            <a:endParaRPr sz="2000">
              <a:latin typeface="Calibri"/>
              <a:cs typeface="Calibri"/>
            </a:endParaRPr>
          </a:p>
          <a:p>
            <a:pPr marL="139700">
              <a:lnSpc>
                <a:spcPct val="100000"/>
              </a:lnSpc>
              <a:spcBef>
                <a:spcPts val="240"/>
              </a:spcBef>
            </a:pPr>
            <a:r>
              <a:rPr sz="1500" spc="20" dirty="0">
                <a:solidFill>
                  <a:srgbClr val="93C500"/>
                </a:solidFill>
                <a:latin typeface="Wingdings 2"/>
                <a:cs typeface="Wingdings 2"/>
              </a:rPr>
              <a:t></a:t>
            </a:r>
            <a:r>
              <a:rPr sz="1500" spc="20" dirty="0">
                <a:solidFill>
                  <a:srgbClr val="93C500"/>
                </a:solidFill>
                <a:latin typeface="Times New Roman"/>
                <a:cs typeface="Times New Roman"/>
              </a:rPr>
              <a:t> </a:t>
            </a:r>
            <a:r>
              <a:rPr sz="2000" spc="-15" dirty="0">
                <a:latin typeface="Calibri"/>
                <a:cs typeface="Calibri"/>
              </a:rPr>
              <a:t>iterasyon </a:t>
            </a:r>
            <a:r>
              <a:rPr sz="2000" dirty="0">
                <a:latin typeface="Calibri"/>
                <a:cs typeface="Calibri"/>
              </a:rPr>
              <a:t>i'de, </a:t>
            </a:r>
            <a:r>
              <a:rPr sz="2000" spc="-5" dirty="0">
                <a:latin typeface="Calibri"/>
                <a:cs typeface="Calibri"/>
              </a:rPr>
              <a:t>(n-i) </a:t>
            </a:r>
            <a:r>
              <a:rPr sz="2000" spc="-10" dirty="0">
                <a:latin typeface="Calibri"/>
                <a:cs typeface="Calibri"/>
              </a:rPr>
              <a:t>karşılaştırma</a:t>
            </a:r>
            <a:r>
              <a:rPr sz="2000" spc="55" dirty="0">
                <a:latin typeface="Calibri"/>
                <a:cs typeface="Calibri"/>
              </a:rPr>
              <a:t> </a:t>
            </a:r>
            <a:r>
              <a:rPr sz="2000" spc="-20" dirty="0">
                <a:latin typeface="Calibri"/>
                <a:cs typeface="Calibri"/>
              </a:rPr>
              <a:t>yapılacaktır.</a:t>
            </a:r>
            <a:endParaRPr sz="2000">
              <a:latin typeface="Calibri"/>
              <a:cs typeface="Calibri"/>
            </a:endParaRPr>
          </a:p>
          <a:p>
            <a:pPr marL="139700">
              <a:lnSpc>
                <a:spcPct val="100000"/>
              </a:lnSpc>
              <a:spcBef>
                <a:spcPts val="240"/>
              </a:spcBef>
            </a:pPr>
            <a:r>
              <a:rPr sz="1500" spc="20" dirty="0">
                <a:solidFill>
                  <a:srgbClr val="93C500"/>
                </a:solidFill>
                <a:latin typeface="Wingdings 2"/>
                <a:cs typeface="Wingdings 2"/>
              </a:rPr>
              <a:t></a:t>
            </a:r>
            <a:r>
              <a:rPr sz="1500" spc="20" dirty="0">
                <a:solidFill>
                  <a:srgbClr val="93C500"/>
                </a:solidFill>
                <a:latin typeface="Times New Roman"/>
                <a:cs typeface="Times New Roman"/>
              </a:rPr>
              <a:t> </a:t>
            </a:r>
            <a:r>
              <a:rPr sz="2000" spc="-35" dirty="0">
                <a:latin typeface="Calibri"/>
                <a:cs typeface="Calibri"/>
              </a:rPr>
              <a:t>Toplam </a:t>
            </a:r>
            <a:r>
              <a:rPr sz="2000" spc="-10" dirty="0">
                <a:latin typeface="Calibri"/>
                <a:cs typeface="Calibri"/>
              </a:rPr>
              <a:t>karşılaştırma sayısı </a:t>
            </a:r>
            <a:r>
              <a:rPr sz="2000" dirty="0">
                <a:latin typeface="Calibri"/>
                <a:cs typeface="Calibri"/>
              </a:rPr>
              <a:t>=</a:t>
            </a:r>
            <a:r>
              <a:rPr sz="2000" spc="130" dirty="0">
                <a:latin typeface="Calibri"/>
                <a:cs typeface="Calibri"/>
              </a:rPr>
              <a:t> </a:t>
            </a:r>
            <a:r>
              <a:rPr sz="2000" spc="-5" dirty="0">
                <a:latin typeface="Calibri"/>
                <a:cs typeface="Calibri"/>
              </a:rPr>
              <a:t>(n-1)+(n-2)+(n-3)+...+(n-k)</a:t>
            </a:r>
            <a:endParaRPr sz="2000">
              <a:latin typeface="Calibri"/>
              <a:cs typeface="Calibri"/>
            </a:endParaRPr>
          </a:p>
          <a:p>
            <a:pPr marL="3225800">
              <a:lnSpc>
                <a:spcPct val="100000"/>
              </a:lnSpc>
              <a:spcBef>
                <a:spcPts val="240"/>
              </a:spcBef>
            </a:pPr>
            <a:r>
              <a:rPr sz="2000" dirty="0">
                <a:latin typeface="Calibri"/>
                <a:cs typeface="Calibri"/>
              </a:rPr>
              <a:t>= kn -</a:t>
            </a:r>
            <a:r>
              <a:rPr sz="2000" spc="-90" dirty="0">
                <a:latin typeface="Calibri"/>
                <a:cs typeface="Calibri"/>
              </a:rPr>
              <a:t> </a:t>
            </a:r>
            <a:r>
              <a:rPr sz="2000" dirty="0">
                <a:latin typeface="Calibri"/>
                <a:cs typeface="Calibri"/>
              </a:rPr>
              <a:t>k*(k+1)/2</a:t>
            </a:r>
            <a:endParaRPr sz="2000">
              <a:latin typeface="Calibri"/>
              <a:cs typeface="Calibri"/>
            </a:endParaRPr>
          </a:p>
          <a:p>
            <a:pPr marL="3225800">
              <a:lnSpc>
                <a:spcPct val="100000"/>
              </a:lnSpc>
              <a:spcBef>
                <a:spcPts val="240"/>
              </a:spcBef>
            </a:pPr>
            <a:r>
              <a:rPr sz="2000" dirty="0">
                <a:latin typeface="Calibri"/>
                <a:cs typeface="Calibri"/>
              </a:rPr>
              <a:t>= (2kn - </a:t>
            </a:r>
            <a:r>
              <a:rPr sz="2000" spc="5" dirty="0">
                <a:latin typeface="Calibri"/>
                <a:cs typeface="Calibri"/>
              </a:rPr>
              <a:t>k</a:t>
            </a:r>
            <a:r>
              <a:rPr sz="1950" spc="7" baseline="25641" dirty="0">
                <a:latin typeface="Calibri"/>
                <a:cs typeface="Calibri"/>
              </a:rPr>
              <a:t>2  </a:t>
            </a:r>
            <a:r>
              <a:rPr sz="2000" dirty="0">
                <a:latin typeface="Calibri"/>
                <a:cs typeface="Calibri"/>
              </a:rPr>
              <a:t>-</a:t>
            </a:r>
            <a:r>
              <a:rPr sz="2000" spc="-235" dirty="0">
                <a:latin typeface="Calibri"/>
                <a:cs typeface="Calibri"/>
              </a:rPr>
              <a:t> </a:t>
            </a:r>
            <a:r>
              <a:rPr sz="2000" dirty="0">
                <a:latin typeface="Calibri"/>
                <a:cs typeface="Calibri"/>
              </a:rPr>
              <a:t>k)/2</a:t>
            </a:r>
            <a:endParaRPr sz="2000">
              <a:latin typeface="Calibri"/>
              <a:cs typeface="Calibri"/>
            </a:endParaRPr>
          </a:p>
          <a:p>
            <a:pPr marL="139700">
              <a:lnSpc>
                <a:spcPct val="100000"/>
              </a:lnSpc>
              <a:spcBef>
                <a:spcPts val="240"/>
              </a:spcBef>
            </a:pPr>
            <a:r>
              <a:rPr sz="1500" spc="20" dirty="0">
                <a:solidFill>
                  <a:srgbClr val="93C500"/>
                </a:solidFill>
                <a:latin typeface="Wingdings 2"/>
                <a:cs typeface="Wingdings 2"/>
              </a:rPr>
              <a:t></a:t>
            </a:r>
            <a:r>
              <a:rPr sz="1500" spc="20" dirty="0">
                <a:solidFill>
                  <a:srgbClr val="93C500"/>
                </a:solidFill>
                <a:latin typeface="Times New Roman"/>
                <a:cs typeface="Times New Roman"/>
              </a:rPr>
              <a:t> </a:t>
            </a:r>
            <a:r>
              <a:rPr sz="2000" spc="-10" dirty="0">
                <a:latin typeface="Calibri"/>
                <a:cs typeface="Calibri"/>
              </a:rPr>
              <a:t>ortalama </a:t>
            </a:r>
            <a:r>
              <a:rPr sz="2000" spc="-15" dirty="0">
                <a:latin typeface="Calibri"/>
                <a:cs typeface="Calibri"/>
              </a:rPr>
              <a:t>iterasyon </a:t>
            </a:r>
            <a:r>
              <a:rPr sz="2000" spc="-10" dirty="0">
                <a:latin typeface="Calibri"/>
                <a:cs typeface="Calibri"/>
              </a:rPr>
              <a:t>sayısı, </a:t>
            </a:r>
            <a:r>
              <a:rPr sz="2000" dirty="0">
                <a:latin typeface="Calibri"/>
                <a:cs typeface="Calibri"/>
              </a:rPr>
              <a:t>k, O(k.n) </a:t>
            </a:r>
            <a:r>
              <a:rPr sz="2000" spc="-5" dirty="0">
                <a:latin typeface="Calibri"/>
                <a:cs typeface="Calibri"/>
              </a:rPr>
              <a:t>olduğundan </a:t>
            </a:r>
            <a:r>
              <a:rPr sz="2000" dirty="0">
                <a:latin typeface="Calibri"/>
                <a:cs typeface="Calibri"/>
              </a:rPr>
              <a:t>= </a:t>
            </a:r>
            <a:r>
              <a:rPr sz="2000" spc="5" dirty="0">
                <a:latin typeface="Calibri"/>
                <a:cs typeface="Calibri"/>
              </a:rPr>
              <a:t>O(n</a:t>
            </a:r>
            <a:r>
              <a:rPr sz="1950" spc="7" baseline="25641" dirty="0">
                <a:latin typeface="Calibri"/>
                <a:cs typeface="Calibri"/>
              </a:rPr>
              <a:t>2</a:t>
            </a:r>
            <a:r>
              <a:rPr sz="2000" spc="5" dirty="0">
                <a:latin typeface="Calibri"/>
                <a:cs typeface="Calibri"/>
              </a:rPr>
              <a:t>)</a:t>
            </a:r>
            <a:endParaRPr sz="2000">
              <a:latin typeface="Calibri"/>
              <a:cs typeface="Calibri"/>
            </a:endParaRPr>
          </a:p>
          <a:p>
            <a:pPr marL="139700">
              <a:lnSpc>
                <a:spcPts val="2280"/>
              </a:lnSpc>
              <a:spcBef>
                <a:spcPts val="240"/>
              </a:spcBef>
            </a:pPr>
            <a:r>
              <a:rPr sz="1500" spc="20" dirty="0">
                <a:solidFill>
                  <a:srgbClr val="93C500"/>
                </a:solidFill>
                <a:latin typeface="Wingdings 2"/>
                <a:cs typeface="Wingdings 2"/>
              </a:rPr>
              <a:t></a:t>
            </a:r>
            <a:r>
              <a:rPr sz="1500" spc="25" dirty="0">
                <a:solidFill>
                  <a:srgbClr val="93C500"/>
                </a:solidFill>
                <a:latin typeface="Times New Roman"/>
                <a:cs typeface="Times New Roman"/>
              </a:rPr>
              <a:t> </a:t>
            </a:r>
            <a:r>
              <a:rPr sz="2000" b="1" spc="-10" dirty="0">
                <a:latin typeface="Calibri"/>
                <a:cs typeface="Calibri"/>
              </a:rPr>
              <a:t>Performans:</a:t>
            </a:r>
            <a:endParaRPr sz="2000">
              <a:latin typeface="Calibri"/>
              <a:cs typeface="Calibri"/>
            </a:endParaRPr>
          </a:p>
          <a:p>
            <a:pPr marL="413384">
              <a:lnSpc>
                <a:spcPts val="2160"/>
              </a:lnSpc>
            </a:pPr>
            <a:r>
              <a:rPr sz="2000" spc="-10" dirty="0">
                <a:latin typeface="Calibri"/>
                <a:cs typeface="Calibri"/>
              </a:rPr>
              <a:t>Kabarcık sıralama </a:t>
            </a:r>
            <a:r>
              <a:rPr sz="2000" spc="-5" dirty="0">
                <a:latin typeface="Calibri"/>
                <a:cs typeface="Calibri"/>
              </a:rPr>
              <a:t>algoritması ortalama </a:t>
            </a:r>
            <a:r>
              <a:rPr sz="2000" b="1" dirty="0">
                <a:solidFill>
                  <a:srgbClr val="FF0000"/>
                </a:solidFill>
                <a:latin typeface="Calibri"/>
                <a:cs typeface="Calibri"/>
              </a:rPr>
              <a:t>N</a:t>
            </a:r>
            <a:r>
              <a:rPr sz="1950" b="1" baseline="25641" dirty="0">
                <a:solidFill>
                  <a:srgbClr val="FF0000"/>
                </a:solidFill>
                <a:latin typeface="Calibri"/>
                <a:cs typeface="Calibri"/>
              </a:rPr>
              <a:t>2</a:t>
            </a:r>
            <a:r>
              <a:rPr sz="2000" b="1" dirty="0">
                <a:solidFill>
                  <a:srgbClr val="FF0000"/>
                </a:solidFill>
                <a:latin typeface="Calibri"/>
                <a:cs typeface="Calibri"/>
              </a:rPr>
              <a:t>/2 </a:t>
            </a:r>
            <a:r>
              <a:rPr sz="2000" spc="-10" dirty="0">
                <a:latin typeface="Calibri"/>
                <a:cs typeface="Calibri"/>
              </a:rPr>
              <a:t>karşılaştırma </a:t>
            </a:r>
            <a:r>
              <a:rPr sz="2000" spc="-15" dirty="0">
                <a:latin typeface="Calibri"/>
                <a:cs typeface="Calibri"/>
              </a:rPr>
              <a:t>ve</a:t>
            </a:r>
            <a:r>
              <a:rPr sz="2000" spc="185" dirty="0">
                <a:latin typeface="Calibri"/>
                <a:cs typeface="Calibri"/>
              </a:rPr>
              <a:t> </a:t>
            </a:r>
            <a:r>
              <a:rPr sz="2000" b="1" dirty="0">
                <a:solidFill>
                  <a:srgbClr val="FF0000"/>
                </a:solidFill>
                <a:latin typeface="Calibri"/>
                <a:cs typeface="Calibri"/>
              </a:rPr>
              <a:t>N</a:t>
            </a:r>
            <a:r>
              <a:rPr sz="1950" b="1" baseline="25641" dirty="0">
                <a:solidFill>
                  <a:srgbClr val="FF0000"/>
                </a:solidFill>
                <a:latin typeface="Calibri"/>
                <a:cs typeface="Calibri"/>
              </a:rPr>
              <a:t>2</a:t>
            </a:r>
            <a:r>
              <a:rPr sz="2000" b="1" dirty="0">
                <a:solidFill>
                  <a:srgbClr val="FF0000"/>
                </a:solidFill>
                <a:latin typeface="Calibri"/>
                <a:cs typeface="Calibri"/>
              </a:rPr>
              <a:t>/2</a:t>
            </a:r>
            <a:endParaRPr sz="2000">
              <a:latin typeface="Calibri"/>
              <a:cs typeface="Calibri"/>
            </a:endParaRPr>
          </a:p>
          <a:p>
            <a:pPr marL="413384">
              <a:lnSpc>
                <a:spcPts val="2280"/>
              </a:lnSpc>
            </a:pPr>
            <a:r>
              <a:rPr sz="2000" spc="-5" dirty="0">
                <a:latin typeface="Calibri"/>
                <a:cs typeface="Calibri"/>
              </a:rPr>
              <a:t>yer değiştirme işlemi</a:t>
            </a:r>
            <a:r>
              <a:rPr sz="2000" spc="20" dirty="0">
                <a:latin typeface="Calibri"/>
                <a:cs typeface="Calibri"/>
              </a:rPr>
              <a:t> </a:t>
            </a:r>
            <a:r>
              <a:rPr sz="2000" spc="-20" dirty="0">
                <a:latin typeface="Calibri"/>
                <a:cs typeface="Calibri"/>
              </a:rPr>
              <a:t>gerçekleştirir.</a:t>
            </a:r>
            <a:endParaRPr sz="2000">
              <a:latin typeface="Calibri"/>
              <a:cs typeface="Calibri"/>
            </a:endParaRPr>
          </a:p>
        </p:txBody>
      </p:sp>
      <p:sp>
        <p:nvSpPr>
          <p:cNvPr id="14" name="object 14"/>
          <p:cNvSpPr txBox="1"/>
          <p:nvPr/>
        </p:nvSpPr>
        <p:spPr>
          <a:xfrm>
            <a:off x="4729353" y="297941"/>
            <a:ext cx="196215" cy="208279"/>
          </a:xfrm>
          <a:prstGeom prst="rect">
            <a:avLst/>
          </a:prstGeom>
        </p:spPr>
        <p:txBody>
          <a:bodyPr vert="horz" wrap="square" lIns="0" tIns="12700" rIns="0" bIns="0" rtlCol="0">
            <a:spAutoFit/>
          </a:bodyPr>
          <a:lstStyle/>
          <a:p>
            <a:pPr marL="12700">
              <a:lnSpc>
                <a:spcPct val="100000"/>
              </a:lnSpc>
              <a:spcBef>
                <a:spcPts val="100"/>
              </a:spcBef>
            </a:pPr>
            <a:r>
              <a:rPr sz="1200" spc="-5" dirty="0">
                <a:solidFill>
                  <a:srgbClr val="FDFDFD"/>
                </a:solidFill>
                <a:latin typeface="Arial"/>
                <a:cs typeface="Arial"/>
              </a:rPr>
              <a:t>12</a:t>
            </a:r>
            <a:endParaRPr sz="1200">
              <a:latin typeface="Arial"/>
              <a:cs typeface="Arial"/>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231123" y="0"/>
            <a:ext cx="762000" cy="6858000"/>
          </a:xfrm>
          <a:custGeom>
            <a:avLst/>
            <a:gdLst/>
            <a:ahLst/>
            <a:cxnLst/>
            <a:rect l="l" t="t" r="r" b="b"/>
            <a:pathLst>
              <a:path w="762000" h="6858000">
                <a:moveTo>
                  <a:pt x="0" y="6858000"/>
                </a:moveTo>
                <a:lnTo>
                  <a:pt x="762000" y="6858000"/>
                </a:lnTo>
                <a:lnTo>
                  <a:pt x="762000" y="0"/>
                </a:lnTo>
                <a:lnTo>
                  <a:pt x="0" y="0"/>
                </a:lnTo>
                <a:lnTo>
                  <a:pt x="0" y="6858000"/>
                </a:lnTo>
                <a:close/>
              </a:path>
            </a:pathLst>
          </a:custGeom>
          <a:solidFill>
            <a:srgbClr val="FFFFFF">
              <a:alpha val="10195"/>
            </a:srgbClr>
          </a:solidFill>
        </p:spPr>
        <p:txBody>
          <a:bodyPr wrap="square" lIns="0" tIns="0" rIns="0" bIns="0" rtlCol="0"/>
          <a:lstStyle/>
          <a:p>
            <a:endParaRPr/>
          </a:p>
        </p:txBody>
      </p:sp>
      <p:sp>
        <p:nvSpPr>
          <p:cNvPr id="3" name="object 3"/>
          <p:cNvSpPr/>
          <p:nvPr/>
        </p:nvSpPr>
        <p:spPr>
          <a:xfrm>
            <a:off x="3887723" y="0"/>
            <a:ext cx="673735" cy="334010"/>
          </a:xfrm>
          <a:custGeom>
            <a:avLst/>
            <a:gdLst/>
            <a:ahLst/>
            <a:cxnLst/>
            <a:rect l="l" t="t" r="r" b="b"/>
            <a:pathLst>
              <a:path w="673735" h="334010">
                <a:moveTo>
                  <a:pt x="0" y="333756"/>
                </a:moveTo>
                <a:lnTo>
                  <a:pt x="673608" y="333756"/>
                </a:lnTo>
                <a:lnTo>
                  <a:pt x="673608" y="0"/>
                </a:lnTo>
                <a:lnTo>
                  <a:pt x="0" y="0"/>
                </a:lnTo>
                <a:lnTo>
                  <a:pt x="0" y="333756"/>
                </a:lnTo>
                <a:close/>
              </a:path>
            </a:pathLst>
          </a:custGeom>
          <a:solidFill>
            <a:srgbClr val="FFFFFF">
              <a:alpha val="10195"/>
            </a:srgbClr>
          </a:solidFill>
        </p:spPr>
        <p:txBody>
          <a:bodyPr wrap="square" lIns="0" tIns="0" rIns="0" bIns="0" rtlCol="0"/>
          <a:lstStyle/>
          <a:p>
            <a:endParaRPr/>
          </a:p>
        </p:txBody>
      </p:sp>
      <p:sp>
        <p:nvSpPr>
          <p:cNvPr id="4" name="object 4"/>
          <p:cNvSpPr/>
          <p:nvPr/>
        </p:nvSpPr>
        <p:spPr>
          <a:xfrm>
            <a:off x="3887723" y="6519671"/>
            <a:ext cx="2819400" cy="338455"/>
          </a:xfrm>
          <a:custGeom>
            <a:avLst/>
            <a:gdLst/>
            <a:ahLst/>
            <a:cxnLst/>
            <a:rect l="l" t="t" r="r" b="b"/>
            <a:pathLst>
              <a:path w="2819400" h="338454">
                <a:moveTo>
                  <a:pt x="0" y="338327"/>
                </a:moveTo>
                <a:lnTo>
                  <a:pt x="2819400" y="338327"/>
                </a:lnTo>
                <a:lnTo>
                  <a:pt x="2819400" y="0"/>
                </a:lnTo>
                <a:lnTo>
                  <a:pt x="0" y="0"/>
                </a:lnTo>
                <a:lnTo>
                  <a:pt x="0" y="338327"/>
                </a:lnTo>
                <a:close/>
              </a:path>
            </a:pathLst>
          </a:custGeom>
          <a:solidFill>
            <a:srgbClr val="FFFFFF">
              <a:alpha val="10195"/>
            </a:srgbClr>
          </a:solidFill>
        </p:spPr>
        <p:txBody>
          <a:bodyPr wrap="square" lIns="0" tIns="0" rIns="0" bIns="0" rtlCol="0"/>
          <a:lstStyle/>
          <a:p>
            <a:endParaRPr/>
          </a:p>
        </p:txBody>
      </p:sp>
      <p:sp>
        <p:nvSpPr>
          <p:cNvPr id="5" name="object 5"/>
          <p:cNvSpPr/>
          <p:nvPr/>
        </p:nvSpPr>
        <p:spPr>
          <a:xfrm>
            <a:off x="50292" y="0"/>
            <a:ext cx="9100058" cy="6864349"/>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457200" y="333756"/>
            <a:ext cx="8229600" cy="6186170"/>
          </a:xfrm>
          <a:custGeom>
            <a:avLst/>
            <a:gdLst/>
            <a:ahLst/>
            <a:cxnLst/>
            <a:rect l="l" t="t" r="r" b="b"/>
            <a:pathLst>
              <a:path w="8229600" h="6186170">
                <a:moveTo>
                  <a:pt x="0" y="6185916"/>
                </a:moveTo>
                <a:lnTo>
                  <a:pt x="8229600" y="6185916"/>
                </a:lnTo>
                <a:lnTo>
                  <a:pt x="8229600" y="0"/>
                </a:lnTo>
                <a:lnTo>
                  <a:pt x="0" y="0"/>
                </a:lnTo>
                <a:lnTo>
                  <a:pt x="0" y="6185916"/>
                </a:lnTo>
                <a:close/>
              </a:path>
            </a:pathLst>
          </a:custGeom>
          <a:solidFill>
            <a:srgbClr val="FFFFFF"/>
          </a:solidFill>
        </p:spPr>
        <p:txBody>
          <a:bodyPr wrap="square" lIns="0" tIns="0" rIns="0" bIns="0" rtlCol="0"/>
          <a:lstStyle/>
          <a:p>
            <a:endParaRPr/>
          </a:p>
        </p:txBody>
      </p:sp>
      <p:sp>
        <p:nvSpPr>
          <p:cNvPr id="7" name="object 7"/>
          <p:cNvSpPr/>
          <p:nvPr/>
        </p:nvSpPr>
        <p:spPr>
          <a:xfrm>
            <a:off x="457200" y="333756"/>
            <a:ext cx="8229600" cy="6186170"/>
          </a:xfrm>
          <a:custGeom>
            <a:avLst/>
            <a:gdLst/>
            <a:ahLst/>
            <a:cxnLst/>
            <a:rect l="l" t="t" r="r" b="b"/>
            <a:pathLst>
              <a:path w="8229600" h="6186170">
                <a:moveTo>
                  <a:pt x="0" y="6185916"/>
                </a:moveTo>
                <a:lnTo>
                  <a:pt x="8229600" y="6185916"/>
                </a:lnTo>
                <a:lnTo>
                  <a:pt x="8229600" y="0"/>
                </a:lnTo>
                <a:lnTo>
                  <a:pt x="0" y="0"/>
                </a:lnTo>
                <a:lnTo>
                  <a:pt x="0" y="6185916"/>
                </a:lnTo>
                <a:close/>
              </a:path>
            </a:pathLst>
          </a:custGeom>
          <a:ln w="6096">
            <a:solidFill>
              <a:srgbClr val="000000"/>
            </a:solidFill>
          </a:ln>
        </p:spPr>
        <p:txBody>
          <a:bodyPr wrap="square" lIns="0" tIns="0" rIns="0" bIns="0" rtlCol="0"/>
          <a:lstStyle/>
          <a:p>
            <a:endParaRPr/>
          </a:p>
        </p:txBody>
      </p:sp>
      <p:sp>
        <p:nvSpPr>
          <p:cNvPr id="12" name="object 12"/>
          <p:cNvSpPr txBox="1">
            <a:spLocks noGrp="1"/>
          </p:cNvSpPr>
          <p:nvPr>
            <p:ph type="title"/>
          </p:nvPr>
        </p:nvSpPr>
        <p:spPr>
          <a:xfrm>
            <a:off x="1121765" y="1203706"/>
            <a:ext cx="2115185" cy="467995"/>
          </a:xfrm>
          <a:prstGeom prst="rect">
            <a:avLst/>
          </a:prstGeom>
        </p:spPr>
        <p:txBody>
          <a:bodyPr vert="horz" wrap="square" lIns="0" tIns="13335" rIns="0" bIns="0" rtlCol="0">
            <a:spAutoFit/>
          </a:bodyPr>
          <a:lstStyle/>
          <a:p>
            <a:pPr marL="12700">
              <a:lnSpc>
                <a:spcPct val="100000"/>
              </a:lnSpc>
              <a:spcBef>
                <a:spcPts val="105"/>
              </a:spcBef>
            </a:pPr>
            <a:r>
              <a:rPr sz="2900" dirty="0"/>
              <a:t>BUBBLE</a:t>
            </a:r>
            <a:r>
              <a:rPr sz="2900" spc="-95" dirty="0"/>
              <a:t> </a:t>
            </a:r>
            <a:r>
              <a:rPr sz="2900" spc="-5" dirty="0"/>
              <a:t>SORT</a:t>
            </a:r>
            <a:endParaRPr sz="2900"/>
          </a:p>
        </p:txBody>
      </p:sp>
      <p:sp>
        <p:nvSpPr>
          <p:cNvPr id="13" name="object 13"/>
          <p:cNvSpPr txBox="1"/>
          <p:nvPr/>
        </p:nvSpPr>
        <p:spPr>
          <a:xfrm>
            <a:off x="1419225" y="2513838"/>
            <a:ext cx="180340" cy="895350"/>
          </a:xfrm>
          <a:prstGeom prst="rect">
            <a:avLst/>
          </a:prstGeom>
        </p:spPr>
        <p:txBody>
          <a:bodyPr vert="horz" wrap="square" lIns="0" tIns="14604" rIns="0" bIns="0" rtlCol="0">
            <a:spAutoFit/>
          </a:bodyPr>
          <a:lstStyle/>
          <a:p>
            <a:pPr marL="12700">
              <a:lnSpc>
                <a:spcPct val="100000"/>
              </a:lnSpc>
              <a:spcBef>
                <a:spcPts val="114"/>
              </a:spcBef>
            </a:pPr>
            <a:r>
              <a:rPr sz="1350" spc="15" dirty="0">
                <a:solidFill>
                  <a:srgbClr val="93C500"/>
                </a:solidFill>
                <a:latin typeface="Wingdings 2"/>
                <a:cs typeface="Wingdings 2"/>
              </a:rPr>
              <a:t></a:t>
            </a:r>
            <a:endParaRPr sz="1350">
              <a:latin typeface="Wingdings 2"/>
              <a:cs typeface="Wingdings 2"/>
            </a:endParaRPr>
          </a:p>
          <a:p>
            <a:pPr marL="12700">
              <a:lnSpc>
                <a:spcPct val="100000"/>
              </a:lnSpc>
              <a:spcBef>
                <a:spcPts val="1000"/>
              </a:spcBef>
            </a:pPr>
            <a:r>
              <a:rPr sz="1350" spc="15" dirty="0">
                <a:solidFill>
                  <a:srgbClr val="93C500"/>
                </a:solidFill>
                <a:latin typeface="Wingdings 2"/>
                <a:cs typeface="Wingdings 2"/>
              </a:rPr>
              <a:t></a:t>
            </a:r>
            <a:endParaRPr sz="1350">
              <a:latin typeface="Wingdings 2"/>
              <a:cs typeface="Wingdings 2"/>
            </a:endParaRPr>
          </a:p>
          <a:p>
            <a:pPr marL="12700">
              <a:lnSpc>
                <a:spcPct val="100000"/>
              </a:lnSpc>
              <a:spcBef>
                <a:spcPts val="969"/>
              </a:spcBef>
            </a:pPr>
            <a:r>
              <a:rPr sz="1350" spc="15" dirty="0">
                <a:solidFill>
                  <a:srgbClr val="93C500"/>
                </a:solidFill>
                <a:latin typeface="Wingdings 2"/>
                <a:cs typeface="Wingdings 2"/>
              </a:rPr>
              <a:t></a:t>
            </a:r>
            <a:endParaRPr sz="1350">
              <a:latin typeface="Wingdings 2"/>
              <a:cs typeface="Wingdings 2"/>
            </a:endParaRPr>
          </a:p>
        </p:txBody>
      </p:sp>
      <p:sp>
        <p:nvSpPr>
          <p:cNvPr id="14" name="object 14"/>
          <p:cNvSpPr txBox="1"/>
          <p:nvPr/>
        </p:nvSpPr>
        <p:spPr>
          <a:xfrm>
            <a:off x="1419225" y="3746703"/>
            <a:ext cx="180340" cy="1345565"/>
          </a:xfrm>
          <a:prstGeom prst="rect">
            <a:avLst/>
          </a:prstGeom>
        </p:spPr>
        <p:txBody>
          <a:bodyPr vert="horz" wrap="square" lIns="0" tIns="135255" rIns="0" bIns="0" rtlCol="0">
            <a:spAutoFit/>
          </a:bodyPr>
          <a:lstStyle/>
          <a:p>
            <a:pPr marL="12700">
              <a:lnSpc>
                <a:spcPct val="100000"/>
              </a:lnSpc>
              <a:spcBef>
                <a:spcPts val="1065"/>
              </a:spcBef>
            </a:pPr>
            <a:r>
              <a:rPr sz="1350" spc="15" dirty="0">
                <a:solidFill>
                  <a:srgbClr val="93C500"/>
                </a:solidFill>
                <a:latin typeface="Wingdings 2"/>
                <a:cs typeface="Wingdings 2"/>
              </a:rPr>
              <a:t></a:t>
            </a:r>
            <a:endParaRPr sz="1350">
              <a:latin typeface="Wingdings 2"/>
              <a:cs typeface="Wingdings 2"/>
            </a:endParaRPr>
          </a:p>
          <a:p>
            <a:pPr marL="12700">
              <a:lnSpc>
                <a:spcPct val="100000"/>
              </a:lnSpc>
              <a:spcBef>
                <a:spcPts val="975"/>
              </a:spcBef>
            </a:pPr>
            <a:r>
              <a:rPr sz="1350" spc="15" dirty="0">
                <a:solidFill>
                  <a:srgbClr val="93C500"/>
                </a:solidFill>
                <a:latin typeface="Wingdings 2"/>
                <a:cs typeface="Wingdings 2"/>
              </a:rPr>
              <a:t></a:t>
            </a:r>
            <a:endParaRPr sz="1350">
              <a:latin typeface="Wingdings 2"/>
              <a:cs typeface="Wingdings 2"/>
            </a:endParaRPr>
          </a:p>
          <a:p>
            <a:pPr marL="12700">
              <a:lnSpc>
                <a:spcPct val="100000"/>
              </a:lnSpc>
              <a:spcBef>
                <a:spcPts val="994"/>
              </a:spcBef>
            </a:pPr>
            <a:r>
              <a:rPr sz="1350" spc="15" dirty="0">
                <a:solidFill>
                  <a:srgbClr val="93C500"/>
                </a:solidFill>
                <a:latin typeface="Wingdings 2"/>
                <a:cs typeface="Wingdings 2"/>
              </a:rPr>
              <a:t></a:t>
            </a:r>
            <a:endParaRPr sz="1350">
              <a:latin typeface="Wingdings 2"/>
              <a:cs typeface="Wingdings 2"/>
            </a:endParaRPr>
          </a:p>
          <a:p>
            <a:pPr marL="12700">
              <a:lnSpc>
                <a:spcPct val="100000"/>
              </a:lnSpc>
              <a:spcBef>
                <a:spcPts val="969"/>
              </a:spcBef>
            </a:pPr>
            <a:r>
              <a:rPr sz="1350" spc="15" dirty="0">
                <a:solidFill>
                  <a:srgbClr val="93C500"/>
                </a:solidFill>
                <a:latin typeface="Wingdings 2"/>
                <a:cs typeface="Wingdings 2"/>
              </a:rPr>
              <a:t></a:t>
            </a:r>
            <a:endParaRPr sz="1350">
              <a:latin typeface="Wingdings 2"/>
              <a:cs typeface="Wingdings 2"/>
            </a:endParaRPr>
          </a:p>
        </p:txBody>
      </p:sp>
      <p:sp>
        <p:nvSpPr>
          <p:cNvPr id="15" name="object 15"/>
          <p:cNvSpPr txBox="1"/>
          <p:nvPr/>
        </p:nvSpPr>
        <p:spPr>
          <a:xfrm>
            <a:off x="1070965" y="2035686"/>
            <a:ext cx="6430645" cy="3429635"/>
          </a:xfrm>
          <a:prstGeom prst="rect">
            <a:avLst/>
          </a:prstGeom>
        </p:spPr>
        <p:txBody>
          <a:bodyPr vert="horz" wrap="square" lIns="0" tIns="74930" rIns="0" bIns="0" rtlCol="0">
            <a:spAutoFit/>
          </a:bodyPr>
          <a:lstStyle/>
          <a:p>
            <a:pPr marL="63500">
              <a:lnSpc>
                <a:spcPct val="100000"/>
              </a:lnSpc>
              <a:spcBef>
                <a:spcPts val="590"/>
              </a:spcBef>
              <a:tabLst>
                <a:tab pos="635000" algn="l"/>
                <a:tab pos="1872614" algn="l"/>
              </a:tabLst>
            </a:pPr>
            <a:r>
              <a:rPr sz="1500" spc="20" dirty="0">
                <a:solidFill>
                  <a:srgbClr val="93C500"/>
                </a:solidFill>
                <a:latin typeface="Wingdings 2"/>
                <a:cs typeface="Wingdings 2"/>
              </a:rPr>
              <a:t></a:t>
            </a:r>
            <a:r>
              <a:rPr sz="1500" spc="20" dirty="0">
                <a:solidFill>
                  <a:srgbClr val="93C500"/>
                </a:solidFill>
                <a:latin typeface="Times New Roman"/>
                <a:cs typeface="Times New Roman"/>
              </a:rPr>
              <a:t>	</a:t>
            </a:r>
            <a:r>
              <a:rPr sz="2000" b="1" spc="-5" dirty="0">
                <a:latin typeface="Calibri"/>
                <a:cs typeface="Calibri"/>
              </a:rPr>
              <a:t>Best-case:	</a:t>
            </a:r>
            <a:r>
              <a:rPr sz="2000" b="1" dirty="0">
                <a:latin typeface="Calibri"/>
                <a:cs typeface="Calibri"/>
              </a:rPr>
              <a:t>O(n)</a:t>
            </a:r>
            <a:endParaRPr sz="2000">
              <a:latin typeface="Calibri"/>
              <a:cs typeface="Calibri"/>
            </a:endParaRPr>
          </a:p>
          <a:p>
            <a:pPr marL="1098550" indent="-167005">
              <a:lnSpc>
                <a:spcPct val="100000"/>
              </a:lnSpc>
              <a:spcBef>
                <a:spcPts val="440"/>
              </a:spcBef>
              <a:buChar char="–"/>
              <a:tabLst>
                <a:tab pos="1099185" algn="l"/>
              </a:tabLst>
            </a:pPr>
            <a:r>
              <a:rPr sz="1800" b="1" dirty="0">
                <a:latin typeface="Calibri"/>
                <a:cs typeface="Calibri"/>
              </a:rPr>
              <a:t>Dizi </a:t>
            </a:r>
            <a:r>
              <a:rPr sz="1800" b="1" spc="-5" dirty="0">
                <a:latin typeface="Calibri"/>
                <a:cs typeface="Calibri"/>
              </a:rPr>
              <a:t>artan </a:t>
            </a:r>
            <a:r>
              <a:rPr sz="1800" b="1" dirty="0">
                <a:latin typeface="Calibri"/>
                <a:cs typeface="Calibri"/>
              </a:rPr>
              <a:t>şekilde </a:t>
            </a:r>
            <a:r>
              <a:rPr sz="1800" b="1" spc="-10" dirty="0">
                <a:latin typeface="Calibri"/>
                <a:cs typeface="Calibri"/>
              </a:rPr>
              <a:t>sıralı</a:t>
            </a:r>
            <a:r>
              <a:rPr sz="1800" b="1" spc="-110" dirty="0">
                <a:latin typeface="Calibri"/>
                <a:cs typeface="Calibri"/>
              </a:rPr>
              <a:t> </a:t>
            </a:r>
            <a:r>
              <a:rPr sz="1800" b="1" dirty="0">
                <a:latin typeface="Calibri"/>
                <a:cs typeface="Calibri"/>
              </a:rPr>
              <a:t>ise</a:t>
            </a:r>
            <a:endParaRPr sz="1800">
              <a:latin typeface="Calibri"/>
              <a:cs typeface="Calibri"/>
            </a:endParaRPr>
          </a:p>
          <a:p>
            <a:pPr marL="1098550" indent="-167005">
              <a:lnSpc>
                <a:spcPct val="100000"/>
              </a:lnSpc>
              <a:spcBef>
                <a:spcPts val="455"/>
              </a:spcBef>
              <a:buChar char="–"/>
              <a:tabLst>
                <a:tab pos="1099185" algn="l"/>
                <a:tab pos="3704590" algn="l"/>
              </a:tabLst>
            </a:pPr>
            <a:r>
              <a:rPr sz="1800" b="1" dirty="0">
                <a:latin typeface="Calibri"/>
                <a:cs typeface="Calibri"/>
              </a:rPr>
              <a:t>Sıfır </a:t>
            </a:r>
            <a:r>
              <a:rPr sz="1800" b="1" spc="-10" dirty="0">
                <a:latin typeface="Calibri"/>
                <a:cs typeface="Calibri"/>
              </a:rPr>
              <a:t>yer </a:t>
            </a:r>
            <a:r>
              <a:rPr sz="1800" b="1" spc="-5" dirty="0">
                <a:latin typeface="Calibri"/>
                <a:cs typeface="Calibri"/>
              </a:rPr>
              <a:t>değiştirme</a:t>
            </a:r>
            <a:r>
              <a:rPr sz="1800" b="1" spc="-45" dirty="0">
                <a:latin typeface="Calibri"/>
                <a:cs typeface="Calibri"/>
              </a:rPr>
              <a:t> </a:t>
            </a:r>
            <a:r>
              <a:rPr sz="1800" b="1" dirty="0">
                <a:latin typeface="Calibri"/>
                <a:cs typeface="Calibri"/>
              </a:rPr>
              <a:t>olur:</a:t>
            </a:r>
            <a:r>
              <a:rPr sz="1800" b="1" spc="-15" dirty="0">
                <a:latin typeface="Calibri"/>
                <a:cs typeface="Calibri"/>
              </a:rPr>
              <a:t> </a:t>
            </a:r>
            <a:r>
              <a:rPr sz="1800" b="1" dirty="0">
                <a:latin typeface="Calibri"/>
                <a:cs typeface="Calibri"/>
              </a:rPr>
              <a:t>0	</a:t>
            </a:r>
            <a:r>
              <a:rPr sz="1800" b="1" spc="-5" dirty="0">
                <a:latin typeface="Wingdings"/>
                <a:cs typeface="Wingdings"/>
              </a:rPr>
              <a:t></a:t>
            </a:r>
            <a:r>
              <a:rPr sz="1800" b="1" spc="-130" dirty="0">
                <a:latin typeface="Times New Roman"/>
                <a:cs typeface="Times New Roman"/>
              </a:rPr>
              <a:t> </a:t>
            </a:r>
            <a:r>
              <a:rPr sz="1800" b="1" spc="-5" dirty="0">
                <a:latin typeface="Calibri"/>
                <a:cs typeface="Calibri"/>
              </a:rPr>
              <a:t>O(1)</a:t>
            </a:r>
            <a:endParaRPr sz="1800">
              <a:latin typeface="Calibri"/>
              <a:cs typeface="Calibri"/>
            </a:endParaRPr>
          </a:p>
          <a:p>
            <a:pPr marL="1098550" indent="-167005">
              <a:lnSpc>
                <a:spcPct val="100000"/>
              </a:lnSpc>
              <a:spcBef>
                <a:spcPts val="434"/>
              </a:spcBef>
              <a:buChar char="–"/>
              <a:tabLst>
                <a:tab pos="1099185" algn="l"/>
              </a:tabLst>
            </a:pPr>
            <a:r>
              <a:rPr sz="1800" b="1" spc="-5" dirty="0">
                <a:latin typeface="Calibri"/>
                <a:cs typeface="Calibri"/>
              </a:rPr>
              <a:t>Anahtarların karşılaştırılması:</a:t>
            </a:r>
            <a:r>
              <a:rPr sz="1800" b="1" spc="-70" dirty="0">
                <a:latin typeface="Calibri"/>
                <a:cs typeface="Calibri"/>
              </a:rPr>
              <a:t> </a:t>
            </a:r>
            <a:r>
              <a:rPr sz="1800" b="1" dirty="0">
                <a:latin typeface="Calibri"/>
                <a:cs typeface="Calibri"/>
              </a:rPr>
              <a:t>(n-1)</a:t>
            </a:r>
            <a:r>
              <a:rPr sz="1800" b="1" dirty="0">
                <a:latin typeface="Wingdings"/>
                <a:cs typeface="Wingdings"/>
              </a:rPr>
              <a:t></a:t>
            </a:r>
            <a:r>
              <a:rPr sz="1800" b="1" dirty="0">
                <a:latin typeface="Calibri"/>
                <a:cs typeface="Calibri"/>
              </a:rPr>
              <a:t>O(n)</a:t>
            </a:r>
            <a:endParaRPr sz="1800">
              <a:latin typeface="Calibri"/>
              <a:cs typeface="Calibri"/>
            </a:endParaRPr>
          </a:p>
          <a:p>
            <a:pPr marL="63500">
              <a:lnSpc>
                <a:spcPct val="100000"/>
              </a:lnSpc>
              <a:spcBef>
                <a:spcPts val="445"/>
              </a:spcBef>
              <a:tabLst>
                <a:tab pos="635000" algn="l"/>
                <a:tab pos="2229485" algn="l"/>
              </a:tabLst>
            </a:pPr>
            <a:r>
              <a:rPr sz="1500" spc="20" dirty="0">
                <a:solidFill>
                  <a:srgbClr val="93C500"/>
                </a:solidFill>
                <a:latin typeface="Wingdings 2"/>
                <a:cs typeface="Wingdings 2"/>
              </a:rPr>
              <a:t></a:t>
            </a:r>
            <a:r>
              <a:rPr sz="1500" spc="20" dirty="0">
                <a:solidFill>
                  <a:srgbClr val="93C500"/>
                </a:solidFill>
                <a:latin typeface="Times New Roman"/>
                <a:cs typeface="Times New Roman"/>
              </a:rPr>
              <a:t>	</a:t>
            </a:r>
            <a:r>
              <a:rPr sz="2000" b="1" dirty="0">
                <a:latin typeface="Calibri"/>
                <a:cs typeface="Calibri"/>
              </a:rPr>
              <a:t>•</a:t>
            </a:r>
            <a:r>
              <a:rPr sz="2000" b="1" spc="5" dirty="0">
                <a:latin typeface="Calibri"/>
                <a:cs typeface="Calibri"/>
              </a:rPr>
              <a:t> </a:t>
            </a:r>
            <a:r>
              <a:rPr sz="2000" b="1" spc="-15" dirty="0">
                <a:latin typeface="Calibri"/>
                <a:cs typeface="Calibri"/>
              </a:rPr>
              <a:t>Worst-case:	</a:t>
            </a:r>
            <a:r>
              <a:rPr sz="2000" b="1" dirty="0">
                <a:latin typeface="Calibri"/>
                <a:cs typeface="Calibri"/>
              </a:rPr>
              <a:t>O(n</a:t>
            </a:r>
            <a:r>
              <a:rPr sz="1950" b="1" baseline="25641" dirty="0">
                <a:latin typeface="Calibri"/>
                <a:cs typeface="Calibri"/>
              </a:rPr>
              <a:t>2</a:t>
            </a:r>
            <a:r>
              <a:rPr sz="2000" b="1" dirty="0">
                <a:latin typeface="Calibri"/>
                <a:cs typeface="Calibri"/>
              </a:rPr>
              <a:t>)</a:t>
            </a:r>
            <a:endParaRPr sz="2000">
              <a:latin typeface="Calibri"/>
              <a:cs typeface="Calibri"/>
            </a:endParaRPr>
          </a:p>
          <a:p>
            <a:pPr marL="1098550" indent="-167005">
              <a:lnSpc>
                <a:spcPct val="100000"/>
              </a:lnSpc>
              <a:spcBef>
                <a:spcPts val="445"/>
              </a:spcBef>
              <a:buChar char="–"/>
              <a:tabLst>
                <a:tab pos="1099185" algn="l"/>
              </a:tabLst>
            </a:pPr>
            <a:r>
              <a:rPr sz="1800" b="1" dirty="0">
                <a:latin typeface="Calibri"/>
                <a:cs typeface="Calibri"/>
              </a:rPr>
              <a:t>Dizi </a:t>
            </a:r>
            <a:r>
              <a:rPr sz="1800" b="1" spc="-15" dirty="0">
                <a:latin typeface="Calibri"/>
                <a:cs typeface="Calibri"/>
              </a:rPr>
              <a:t>tersten </a:t>
            </a:r>
            <a:r>
              <a:rPr sz="1800" b="1" spc="-10" dirty="0">
                <a:latin typeface="Calibri"/>
                <a:cs typeface="Calibri"/>
              </a:rPr>
              <a:t>sıralı</a:t>
            </a:r>
            <a:r>
              <a:rPr sz="1800" b="1" spc="-45" dirty="0">
                <a:latin typeface="Calibri"/>
                <a:cs typeface="Calibri"/>
              </a:rPr>
              <a:t> </a:t>
            </a:r>
            <a:r>
              <a:rPr sz="1800" b="1" dirty="0">
                <a:latin typeface="Calibri"/>
                <a:cs typeface="Calibri"/>
              </a:rPr>
              <a:t>ise:</a:t>
            </a:r>
            <a:endParaRPr sz="1800">
              <a:latin typeface="Calibri"/>
              <a:cs typeface="Calibri"/>
            </a:endParaRPr>
          </a:p>
          <a:p>
            <a:pPr marL="1098550" indent="-167005">
              <a:lnSpc>
                <a:spcPct val="100000"/>
              </a:lnSpc>
              <a:spcBef>
                <a:spcPts val="430"/>
              </a:spcBef>
              <a:buChar char="–"/>
              <a:tabLst>
                <a:tab pos="1099185" algn="l"/>
              </a:tabLst>
            </a:pPr>
            <a:r>
              <a:rPr sz="1800" b="1" dirty="0">
                <a:latin typeface="Calibri"/>
                <a:cs typeface="Calibri"/>
              </a:rPr>
              <a:t>Dış döngü n-1 </a:t>
            </a:r>
            <a:r>
              <a:rPr sz="1800" b="1" spc="-20" dirty="0">
                <a:latin typeface="Calibri"/>
                <a:cs typeface="Calibri"/>
              </a:rPr>
              <a:t>kez</a:t>
            </a:r>
            <a:r>
              <a:rPr sz="1800" b="1" spc="-70" dirty="0">
                <a:latin typeface="Calibri"/>
                <a:cs typeface="Calibri"/>
              </a:rPr>
              <a:t> </a:t>
            </a:r>
            <a:r>
              <a:rPr sz="1800" b="1" spc="-20" dirty="0">
                <a:latin typeface="Calibri"/>
                <a:cs typeface="Calibri"/>
              </a:rPr>
              <a:t>çalışır,</a:t>
            </a:r>
            <a:endParaRPr sz="1800">
              <a:latin typeface="Calibri"/>
              <a:cs typeface="Calibri"/>
            </a:endParaRPr>
          </a:p>
          <a:p>
            <a:pPr marL="932180">
              <a:lnSpc>
                <a:spcPct val="100000"/>
              </a:lnSpc>
              <a:spcBef>
                <a:spcPts val="455"/>
              </a:spcBef>
              <a:tabLst>
                <a:tab pos="5617210" algn="l"/>
              </a:tabLst>
            </a:pPr>
            <a:r>
              <a:rPr sz="1800" b="1" dirty="0">
                <a:latin typeface="Calibri"/>
                <a:cs typeface="Calibri"/>
              </a:rPr>
              <a:t>– </a:t>
            </a:r>
            <a:r>
              <a:rPr sz="1800" b="1" spc="-50" dirty="0">
                <a:latin typeface="Calibri"/>
                <a:cs typeface="Calibri"/>
              </a:rPr>
              <a:t>Yer </a:t>
            </a:r>
            <a:r>
              <a:rPr sz="1800" b="1" spc="-5" dirty="0">
                <a:latin typeface="Calibri"/>
                <a:cs typeface="Calibri"/>
              </a:rPr>
              <a:t>değiştirme: </a:t>
            </a:r>
            <a:r>
              <a:rPr sz="1800" b="1" dirty="0">
                <a:latin typeface="Calibri"/>
                <a:cs typeface="Calibri"/>
              </a:rPr>
              <a:t>3*(1+2+...+n-1) = 3</a:t>
            </a:r>
            <a:r>
              <a:rPr sz="1800" b="1" spc="25" dirty="0">
                <a:latin typeface="Calibri"/>
                <a:cs typeface="Calibri"/>
              </a:rPr>
              <a:t> </a:t>
            </a:r>
            <a:r>
              <a:rPr sz="1800" b="1" dirty="0">
                <a:latin typeface="Calibri"/>
                <a:cs typeface="Calibri"/>
              </a:rPr>
              <a:t>* n*(n-1)/2	</a:t>
            </a:r>
            <a:r>
              <a:rPr sz="1800" b="1" dirty="0">
                <a:latin typeface="Wingdings"/>
                <a:cs typeface="Wingdings"/>
              </a:rPr>
              <a:t></a:t>
            </a:r>
            <a:r>
              <a:rPr sz="1800" b="1" dirty="0">
                <a:latin typeface="Calibri"/>
                <a:cs typeface="Calibri"/>
              </a:rPr>
              <a:t>O(n</a:t>
            </a:r>
            <a:r>
              <a:rPr sz="1800" b="1" baseline="25462" dirty="0">
                <a:latin typeface="Calibri"/>
                <a:cs typeface="Calibri"/>
              </a:rPr>
              <a:t>2</a:t>
            </a:r>
            <a:r>
              <a:rPr sz="1800" b="1" dirty="0">
                <a:latin typeface="Calibri"/>
                <a:cs typeface="Calibri"/>
              </a:rPr>
              <a:t>)</a:t>
            </a:r>
            <a:endParaRPr sz="1800">
              <a:latin typeface="Calibri"/>
              <a:cs typeface="Calibri"/>
            </a:endParaRPr>
          </a:p>
          <a:p>
            <a:pPr marL="932180">
              <a:lnSpc>
                <a:spcPct val="100000"/>
              </a:lnSpc>
              <a:spcBef>
                <a:spcPts val="434"/>
              </a:spcBef>
            </a:pPr>
            <a:r>
              <a:rPr sz="1800" b="1" dirty="0">
                <a:latin typeface="Calibri"/>
                <a:cs typeface="Calibri"/>
              </a:rPr>
              <a:t>– </a:t>
            </a:r>
            <a:r>
              <a:rPr sz="1800" b="1" spc="-10" dirty="0">
                <a:latin typeface="Calibri"/>
                <a:cs typeface="Calibri"/>
              </a:rPr>
              <a:t>Karşılaştırma: </a:t>
            </a:r>
            <a:r>
              <a:rPr sz="1800" b="1" spc="-5" dirty="0">
                <a:latin typeface="Calibri"/>
                <a:cs typeface="Calibri"/>
              </a:rPr>
              <a:t>(1+2+...+n-1)= </a:t>
            </a:r>
            <a:r>
              <a:rPr sz="1800" b="1" dirty="0">
                <a:latin typeface="Calibri"/>
                <a:cs typeface="Calibri"/>
              </a:rPr>
              <a:t>n*(n-1)/2 </a:t>
            </a:r>
            <a:r>
              <a:rPr sz="1800" b="1" spc="-5" dirty="0">
                <a:latin typeface="Wingdings"/>
                <a:cs typeface="Wingdings"/>
              </a:rPr>
              <a:t></a:t>
            </a:r>
            <a:r>
              <a:rPr sz="1800" b="1" spc="-60" dirty="0">
                <a:latin typeface="Times New Roman"/>
                <a:cs typeface="Times New Roman"/>
              </a:rPr>
              <a:t> </a:t>
            </a:r>
            <a:r>
              <a:rPr sz="1800" b="1" spc="-5" dirty="0">
                <a:latin typeface="Calibri"/>
                <a:cs typeface="Calibri"/>
              </a:rPr>
              <a:t>O(n</a:t>
            </a:r>
            <a:r>
              <a:rPr sz="1800" b="1" spc="-7" baseline="25462" dirty="0">
                <a:latin typeface="Calibri"/>
                <a:cs typeface="Calibri"/>
              </a:rPr>
              <a:t>2</a:t>
            </a:r>
            <a:r>
              <a:rPr sz="1800" b="1" spc="-5" dirty="0">
                <a:latin typeface="Calibri"/>
                <a:cs typeface="Calibri"/>
              </a:rPr>
              <a:t>)</a:t>
            </a:r>
            <a:endParaRPr sz="1800">
              <a:latin typeface="Calibri"/>
              <a:cs typeface="Calibri"/>
            </a:endParaRPr>
          </a:p>
          <a:p>
            <a:pPr marL="63500">
              <a:lnSpc>
                <a:spcPct val="100000"/>
              </a:lnSpc>
              <a:spcBef>
                <a:spcPts val="445"/>
              </a:spcBef>
              <a:tabLst>
                <a:tab pos="635000" algn="l"/>
                <a:tab pos="2450465" algn="l"/>
              </a:tabLst>
            </a:pPr>
            <a:r>
              <a:rPr sz="1500" spc="20" dirty="0">
                <a:solidFill>
                  <a:srgbClr val="93C500"/>
                </a:solidFill>
                <a:latin typeface="Wingdings 2"/>
                <a:cs typeface="Wingdings 2"/>
              </a:rPr>
              <a:t></a:t>
            </a:r>
            <a:r>
              <a:rPr sz="1500" spc="20" dirty="0">
                <a:solidFill>
                  <a:srgbClr val="93C500"/>
                </a:solidFill>
                <a:latin typeface="Times New Roman"/>
                <a:cs typeface="Times New Roman"/>
              </a:rPr>
              <a:t>	</a:t>
            </a:r>
            <a:r>
              <a:rPr sz="2000" b="1" dirty="0">
                <a:latin typeface="Calibri"/>
                <a:cs typeface="Calibri"/>
              </a:rPr>
              <a:t>•</a:t>
            </a:r>
            <a:r>
              <a:rPr sz="2000" b="1" spc="5" dirty="0">
                <a:latin typeface="Calibri"/>
                <a:cs typeface="Calibri"/>
              </a:rPr>
              <a:t> </a:t>
            </a:r>
            <a:r>
              <a:rPr sz="2000" b="1" spc="-15" dirty="0">
                <a:latin typeface="Calibri"/>
                <a:cs typeface="Calibri"/>
              </a:rPr>
              <a:t>Average-case:	</a:t>
            </a:r>
            <a:r>
              <a:rPr sz="2000" b="1" dirty="0">
                <a:latin typeface="Calibri"/>
                <a:cs typeface="Calibri"/>
              </a:rPr>
              <a:t>O(n</a:t>
            </a:r>
            <a:r>
              <a:rPr sz="1950" b="1" baseline="25641" dirty="0">
                <a:latin typeface="Calibri"/>
                <a:cs typeface="Calibri"/>
              </a:rPr>
              <a:t>2</a:t>
            </a:r>
            <a:r>
              <a:rPr sz="2000" b="1" dirty="0">
                <a:latin typeface="Calibri"/>
                <a:cs typeface="Calibri"/>
              </a:rPr>
              <a:t>)</a:t>
            </a:r>
            <a:endParaRPr sz="2000">
              <a:latin typeface="Calibri"/>
              <a:cs typeface="Calibri"/>
            </a:endParaRPr>
          </a:p>
        </p:txBody>
      </p:sp>
      <p:sp>
        <p:nvSpPr>
          <p:cNvPr id="16" name="object 16"/>
          <p:cNvSpPr txBox="1"/>
          <p:nvPr/>
        </p:nvSpPr>
        <p:spPr>
          <a:xfrm>
            <a:off x="4729353" y="297941"/>
            <a:ext cx="196215" cy="208279"/>
          </a:xfrm>
          <a:prstGeom prst="rect">
            <a:avLst/>
          </a:prstGeom>
        </p:spPr>
        <p:txBody>
          <a:bodyPr vert="horz" wrap="square" lIns="0" tIns="12700" rIns="0" bIns="0" rtlCol="0">
            <a:spAutoFit/>
          </a:bodyPr>
          <a:lstStyle/>
          <a:p>
            <a:pPr marL="12700">
              <a:lnSpc>
                <a:spcPct val="100000"/>
              </a:lnSpc>
              <a:spcBef>
                <a:spcPts val="100"/>
              </a:spcBef>
            </a:pPr>
            <a:r>
              <a:rPr sz="1200" spc="-5" dirty="0">
                <a:solidFill>
                  <a:srgbClr val="FDFDFD"/>
                </a:solidFill>
                <a:latin typeface="Arial"/>
                <a:cs typeface="Arial"/>
              </a:rPr>
              <a:t>13</a:t>
            </a:r>
            <a:endParaRPr sz="1200">
              <a:latin typeface="Arial"/>
              <a:cs typeface="Arial"/>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231123" y="0"/>
            <a:ext cx="762000" cy="6858000"/>
          </a:xfrm>
          <a:custGeom>
            <a:avLst/>
            <a:gdLst/>
            <a:ahLst/>
            <a:cxnLst/>
            <a:rect l="l" t="t" r="r" b="b"/>
            <a:pathLst>
              <a:path w="762000" h="6858000">
                <a:moveTo>
                  <a:pt x="0" y="6858000"/>
                </a:moveTo>
                <a:lnTo>
                  <a:pt x="762000" y="6858000"/>
                </a:lnTo>
                <a:lnTo>
                  <a:pt x="762000" y="0"/>
                </a:lnTo>
                <a:lnTo>
                  <a:pt x="0" y="0"/>
                </a:lnTo>
                <a:lnTo>
                  <a:pt x="0" y="6858000"/>
                </a:lnTo>
                <a:close/>
              </a:path>
            </a:pathLst>
          </a:custGeom>
          <a:solidFill>
            <a:srgbClr val="FFFFFF">
              <a:alpha val="10195"/>
            </a:srgbClr>
          </a:solidFill>
        </p:spPr>
        <p:txBody>
          <a:bodyPr wrap="square" lIns="0" tIns="0" rIns="0" bIns="0" rtlCol="0"/>
          <a:lstStyle/>
          <a:p>
            <a:endParaRPr/>
          </a:p>
        </p:txBody>
      </p:sp>
      <p:sp>
        <p:nvSpPr>
          <p:cNvPr id="3" name="object 3"/>
          <p:cNvSpPr/>
          <p:nvPr/>
        </p:nvSpPr>
        <p:spPr>
          <a:xfrm>
            <a:off x="3887723" y="0"/>
            <a:ext cx="673735" cy="334010"/>
          </a:xfrm>
          <a:custGeom>
            <a:avLst/>
            <a:gdLst/>
            <a:ahLst/>
            <a:cxnLst/>
            <a:rect l="l" t="t" r="r" b="b"/>
            <a:pathLst>
              <a:path w="673735" h="334010">
                <a:moveTo>
                  <a:pt x="0" y="333756"/>
                </a:moveTo>
                <a:lnTo>
                  <a:pt x="673608" y="333756"/>
                </a:lnTo>
                <a:lnTo>
                  <a:pt x="673608" y="0"/>
                </a:lnTo>
                <a:lnTo>
                  <a:pt x="0" y="0"/>
                </a:lnTo>
                <a:lnTo>
                  <a:pt x="0" y="333756"/>
                </a:lnTo>
                <a:close/>
              </a:path>
            </a:pathLst>
          </a:custGeom>
          <a:solidFill>
            <a:srgbClr val="FFFFFF">
              <a:alpha val="10195"/>
            </a:srgbClr>
          </a:solidFill>
        </p:spPr>
        <p:txBody>
          <a:bodyPr wrap="square" lIns="0" tIns="0" rIns="0" bIns="0" rtlCol="0"/>
          <a:lstStyle/>
          <a:p>
            <a:endParaRPr/>
          </a:p>
        </p:txBody>
      </p:sp>
      <p:sp>
        <p:nvSpPr>
          <p:cNvPr id="4" name="object 4"/>
          <p:cNvSpPr/>
          <p:nvPr/>
        </p:nvSpPr>
        <p:spPr>
          <a:xfrm>
            <a:off x="3887723" y="6519671"/>
            <a:ext cx="2819400" cy="338455"/>
          </a:xfrm>
          <a:custGeom>
            <a:avLst/>
            <a:gdLst/>
            <a:ahLst/>
            <a:cxnLst/>
            <a:rect l="l" t="t" r="r" b="b"/>
            <a:pathLst>
              <a:path w="2819400" h="338454">
                <a:moveTo>
                  <a:pt x="0" y="338327"/>
                </a:moveTo>
                <a:lnTo>
                  <a:pt x="2819400" y="338327"/>
                </a:lnTo>
                <a:lnTo>
                  <a:pt x="2819400" y="0"/>
                </a:lnTo>
                <a:lnTo>
                  <a:pt x="0" y="0"/>
                </a:lnTo>
                <a:lnTo>
                  <a:pt x="0" y="338327"/>
                </a:lnTo>
                <a:close/>
              </a:path>
            </a:pathLst>
          </a:custGeom>
          <a:solidFill>
            <a:srgbClr val="FFFFFF">
              <a:alpha val="10195"/>
            </a:srgbClr>
          </a:solidFill>
        </p:spPr>
        <p:txBody>
          <a:bodyPr wrap="square" lIns="0" tIns="0" rIns="0" bIns="0" rtlCol="0"/>
          <a:lstStyle/>
          <a:p>
            <a:endParaRPr/>
          </a:p>
        </p:txBody>
      </p:sp>
      <p:sp>
        <p:nvSpPr>
          <p:cNvPr id="5" name="object 5"/>
          <p:cNvSpPr/>
          <p:nvPr/>
        </p:nvSpPr>
        <p:spPr>
          <a:xfrm>
            <a:off x="50292" y="0"/>
            <a:ext cx="9100058" cy="6864349"/>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457200" y="333756"/>
            <a:ext cx="8229600" cy="6186170"/>
          </a:xfrm>
          <a:custGeom>
            <a:avLst/>
            <a:gdLst/>
            <a:ahLst/>
            <a:cxnLst/>
            <a:rect l="l" t="t" r="r" b="b"/>
            <a:pathLst>
              <a:path w="8229600" h="6186170">
                <a:moveTo>
                  <a:pt x="0" y="6185916"/>
                </a:moveTo>
                <a:lnTo>
                  <a:pt x="8229600" y="6185916"/>
                </a:lnTo>
                <a:lnTo>
                  <a:pt x="8229600" y="0"/>
                </a:lnTo>
                <a:lnTo>
                  <a:pt x="0" y="0"/>
                </a:lnTo>
                <a:lnTo>
                  <a:pt x="0" y="6185916"/>
                </a:lnTo>
                <a:close/>
              </a:path>
            </a:pathLst>
          </a:custGeom>
          <a:solidFill>
            <a:srgbClr val="FFFFFF"/>
          </a:solidFill>
        </p:spPr>
        <p:txBody>
          <a:bodyPr wrap="square" lIns="0" tIns="0" rIns="0" bIns="0" rtlCol="0"/>
          <a:lstStyle/>
          <a:p>
            <a:endParaRPr/>
          </a:p>
        </p:txBody>
      </p:sp>
      <p:sp>
        <p:nvSpPr>
          <p:cNvPr id="7" name="object 7"/>
          <p:cNvSpPr/>
          <p:nvPr/>
        </p:nvSpPr>
        <p:spPr>
          <a:xfrm>
            <a:off x="457200" y="333756"/>
            <a:ext cx="8229600" cy="6186170"/>
          </a:xfrm>
          <a:custGeom>
            <a:avLst/>
            <a:gdLst/>
            <a:ahLst/>
            <a:cxnLst/>
            <a:rect l="l" t="t" r="r" b="b"/>
            <a:pathLst>
              <a:path w="8229600" h="6186170">
                <a:moveTo>
                  <a:pt x="0" y="6185916"/>
                </a:moveTo>
                <a:lnTo>
                  <a:pt x="8229600" y="6185916"/>
                </a:lnTo>
                <a:lnTo>
                  <a:pt x="8229600" y="0"/>
                </a:lnTo>
                <a:lnTo>
                  <a:pt x="0" y="0"/>
                </a:lnTo>
                <a:lnTo>
                  <a:pt x="0" y="6185916"/>
                </a:lnTo>
                <a:close/>
              </a:path>
            </a:pathLst>
          </a:custGeom>
          <a:ln w="6096">
            <a:solidFill>
              <a:srgbClr val="000000"/>
            </a:solidFill>
          </a:ln>
        </p:spPr>
        <p:txBody>
          <a:bodyPr wrap="square" lIns="0" tIns="0" rIns="0" bIns="0" rtlCol="0"/>
          <a:lstStyle/>
          <a:p>
            <a:endParaRPr/>
          </a:p>
        </p:txBody>
      </p:sp>
      <p:sp>
        <p:nvSpPr>
          <p:cNvPr id="12" name="object 12"/>
          <p:cNvSpPr txBox="1">
            <a:spLocks noGrp="1"/>
          </p:cNvSpPr>
          <p:nvPr>
            <p:ph type="title"/>
          </p:nvPr>
        </p:nvSpPr>
        <p:spPr>
          <a:xfrm>
            <a:off x="1752600" y="2209800"/>
            <a:ext cx="5660035" cy="1490793"/>
          </a:xfrm>
          <a:prstGeom prst="rect">
            <a:avLst/>
          </a:prstGeom>
        </p:spPr>
        <p:txBody>
          <a:bodyPr vert="horz" wrap="square" lIns="0" tIns="13335" rIns="0" bIns="0" rtlCol="0">
            <a:spAutoFit/>
          </a:bodyPr>
          <a:lstStyle/>
          <a:p>
            <a:pPr marL="12700" algn="ctr">
              <a:lnSpc>
                <a:spcPct val="100000"/>
              </a:lnSpc>
              <a:spcBef>
                <a:spcPts val="105"/>
              </a:spcBef>
            </a:pPr>
            <a:r>
              <a:rPr sz="4800" dirty="0"/>
              <a:t>BUBBLE</a:t>
            </a:r>
            <a:r>
              <a:rPr sz="4800" spc="-95" dirty="0"/>
              <a:t> </a:t>
            </a:r>
            <a:r>
              <a:rPr sz="4800" spc="-5" dirty="0" smtClean="0"/>
              <a:t>SORT</a:t>
            </a:r>
            <a:r>
              <a:rPr lang="tr-TR" sz="4800" spc="-5" dirty="0" smtClean="0"/>
              <a:t> </a:t>
            </a:r>
            <a:r>
              <a:rPr lang="tr-TR" sz="4800" dirty="0" smtClean="0"/>
              <a:t>REKÜRSİF </a:t>
            </a:r>
            <a:r>
              <a:rPr lang="tr-TR" sz="4800" spc="-5" dirty="0" smtClean="0"/>
              <a:t>KODU</a:t>
            </a:r>
            <a:endParaRPr sz="4800" dirty="0"/>
          </a:p>
        </p:txBody>
      </p:sp>
      <p:sp>
        <p:nvSpPr>
          <p:cNvPr id="16" name="object 16"/>
          <p:cNvSpPr txBox="1"/>
          <p:nvPr/>
        </p:nvSpPr>
        <p:spPr>
          <a:xfrm>
            <a:off x="4729353" y="297941"/>
            <a:ext cx="196215" cy="208279"/>
          </a:xfrm>
          <a:prstGeom prst="rect">
            <a:avLst/>
          </a:prstGeom>
        </p:spPr>
        <p:txBody>
          <a:bodyPr vert="horz" wrap="square" lIns="0" tIns="12700" rIns="0" bIns="0" rtlCol="0">
            <a:spAutoFit/>
          </a:bodyPr>
          <a:lstStyle/>
          <a:p>
            <a:pPr marL="12700">
              <a:lnSpc>
                <a:spcPct val="100000"/>
              </a:lnSpc>
              <a:spcBef>
                <a:spcPts val="100"/>
              </a:spcBef>
            </a:pPr>
            <a:r>
              <a:rPr sz="1200" spc="-5" dirty="0">
                <a:solidFill>
                  <a:srgbClr val="FDFDFD"/>
                </a:solidFill>
                <a:latin typeface="Arial"/>
                <a:cs typeface="Arial"/>
              </a:rPr>
              <a:t>13</a:t>
            </a:r>
            <a:endParaRPr sz="1200">
              <a:latin typeface="Arial"/>
              <a:cs typeface="Arial"/>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231123" y="0"/>
            <a:ext cx="762000" cy="6858000"/>
          </a:xfrm>
          <a:custGeom>
            <a:avLst/>
            <a:gdLst/>
            <a:ahLst/>
            <a:cxnLst/>
            <a:rect l="l" t="t" r="r" b="b"/>
            <a:pathLst>
              <a:path w="762000" h="6858000">
                <a:moveTo>
                  <a:pt x="0" y="6858000"/>
                </a:moveTo>
                <a:lnTo>
                  <a:pt x="762000" y="6858000"/>
                </a:lnTo>
                <a:lnTo>
                  <a:pt x="762000" y="0"/>
                </a:lnTo>
                <a:lnTo>
                  <a:pt x="0" y="0"/>
                </a:lnTo>
                <a:lnTo>
                  <a:pt x="0" y="6858000"/>
                </a:lnTo>
                <a:close/>
              </a:path>
            </a:pathLst>
          </a:custGeom>
          <a:solidFill>
            <a:srgbClr val="FFFFFF">
              <a:alpha val="10195"/>
            </a:srgbClr>
          </a:solidFill>
        </p:spPr>
        <p:txBody>
          <a:bodyPr wrap="square" lIns="0" tIns="0" rIns="0" bIns="0" rtlCol="0"/>
          <a:lstStyle/>
          <a:p>
            <a:endParaRPr/>
          </a:p>
        </p:txBody>
      </p:sp>
      <p:sp>
        <p:nvSpPr>
          <p:cNvPr id="3" name="object 3"/>
          <p:cNvSpPr/>
          <p:nvPr/>
        </p:nvSpPr>
        <p:spPr>
          <a:xfrm>
            <a:off x="3887723" y="0"/>
            <a:ext cx="673735" cy="334010"/>
          </a:xfrm>
          <a:custGeom>
            <a:avLst/>
            <a:gdLst/>
            <a:ahLst/>
            <a:cxnLst/>
            <a:rect l="l" t="t" r="r" b="b"/>
            <a:pathLst>
              <a:path w="673735" h="334010">
                <a:moveTo>
                  <a:pt x="0" y="333756"/>
                </a:moveTo>
                <a:lnTo>
                  <a:pt x="673608" y="333756"/>
                </a:lnTo>
                <a:lnTo>
                  <a:pt x="673608" y="0"/>
                </a:lnTo>
                <a:lnTo>
                  <a:pt x="0" y="0"/>
                </a:lnTo>
                <a:lnTo>
                  <a:pt x="0" y="333756"/>
                </a:lnTo>
                <a:close/>
              </a:path>
            </a:pathLst>
          </a:custGeom>
          <a:solidFill>
            <a:srgbClr val="FFFFFF">
              <a:alpha val="10195"/>
            </a:srgbClr>
          </a:solidFill>
        </p:spPr>
        <p:txBody>
          <a:bodyPr wrap="square" lIns="0" tIns="0" rIns="0" bIns="0" rtlCol="0"/>
          <a:lstStyle/>
          <a:p>
            <a:endParaRPr/>
          </a:p>
        </p:txBody>
      </p:sp>
      <p:sp>
        <p:nvSpPr>
          <p:cNvPr id="4" name="object 4"/>
          <p:cNvSpPr/>
          <p:nvPr/>
        </p:nvSpPr>
        <p:spPr>
          <a:xfrm>
            <a:off x="3887723" y="6519671"/>
            <a:ext cx="2819400" cy="338455"/>
          </a:xfrm>
          <a:custGeom>
            <a:avLst/>
            <a:gdLst/>
            <a:ahLst/>
            <a:cxnLst/>
            <a:rect l="l" t="t" r="r" b="b"/>
            <a:pathLst>
              <a:path w="2819400" h="338454">
                <a:moveTo>
                  <a:pt x="0" y="338327"/>
                </a:moveTo>
                <a:lnTo>
                  <a:pt x="2819400" y="338327"/>
                </a:lnTo>
                <a:lnTo>
                  <a:pt x="2819400" y="0"/>
                </a:lnTo>
                <a:lnTo>
                  <a:pt x="0" y="0"/>
                </a:lnTo>
                <a:lnTo>
                  <a:pt x="0" y="338327"/>
                </a:lnTo>
                <a:close/>
              </a:path>
            </a:pathLst>
          </a:custGeom>
          <a:solidFill>
            <a:srgbClr val="FFFFFF">
              <a:alpha val="10195"/>
            </a:srgbClr>
          </a:solidFill>
        </p:spPr>
        <p:txBody>
          <a:bodyPr wrap="square" lIns="0" tIns="0" rIns="0" bIns="0" rtlCol="0"/>
          <a:lstStyle/>
          <a:p>
            <a:endParaRPr/>
          </a:p>
        </p:txBody>
      </p:sp>
      <p:sp>
        <p:nvSpPr>
          <p:cNvPr id="5" name="object 5"/>
          <p:cNvSpPr/>
          <p:nvPr/>
        </p:nvSpPr>
        <p:spPr>
          <a:xfrm>
            <a:off x="50292" y="0"/>
            <a:ext cx="9100058" cy="6864349"/>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457200" y="333756"/>
            <a:ext cx="8229600" cy="6186170"/>
          </a:xfrm>
          <a:custGeom>
            <a:avLst/>
            <a:gdLst/>
            <a:ahLst/>
            <a:cxnLst/>
            <a:rect l="l" t="t" r="r" b="b"/>
            <a:pathLst>
              <a:path w="8229600" h="6186170">
                <a:moveTo>
                  <a:pt x="0" y="6185916"/>
                </a:moveTo>
                <a:lnTo>
                  <a:pt x="8229600" y="6185916"/>
                </a:lnTo>
                <a:lnTo>
                  <a:pt x="8229600" y="0"/>
                </a:lnTo>
                <a:lnTo>
                  <a:pt x="0" y="0"/>
                </a:lnTo>
                <a:lnTo>
                  <a:pt x="0" y="6185916"/>
                </a:lnTo>
                <a:close/>
              </a:path>
            </a:pathLst>
          </a:custGeom>
          <a:solidFill>
            <a:srgbClr val="FFFFFF"/>
          </a:solidFill>
        </p:spPr>
        <p:txBody>
          <a:bodyPr wrap="square" lIns="0" tIns="0" rIns="0" bIns="0" rtlCol="0"/>
          <a:lstStyle/>
          <a:p>
            <a:endParaRPr/>
          </a:p>
        </p:txBody>
      </p:sp>
      <p:sp>
        <p:nvSpPr>
          <p:cNvPr id="7" name="object 7"/>
          <p:cNvSpPr/>
          <p:nvPr/>
        </p:nvSpPr>
        <p:spPr>
          <a:xfrm>
            <a:off x="457200" y="333756"/>
            <a:ext cx="8229600" cy="6186170"/>
          </a:xfrm>
          <a:custGeom>
            <a:avLst/>
            <a:gdLst/>
            <a:ahLst/>
            <a:cxnLst/>
            <a:rect l="l" t="t" r="r" b="b"/>
            <a:pathLst>
              <a:path w="8229600" h="6186170">
                <a:moveTo>
                  <a:pt x="0" y="6185916"/>
                </a:moveTo>
                <a:lnTo>
                  <a:pt x="8229600" y="6185916"/>
                </a:lnTo>
                <a:lnTo>
                  <a:pt x="8229600" y="0"/>
                </a:lnTo>
                <a:lnTo>
                  <a:pt x="0" y="0"/>
                </a:lnTo>
                <a:lnTo>
                  <a:pt x="0" y="6185916"/>
                </a:lnTo>
                <a:close/>
              </a:path>
            </a:pathLst>
          </a:custGeom>
          <a:ln w="6096">
            <a:solidFill>
              <a:srgbClr val="000000"/>
            </a:solidFill>
          </a:ln>
        </p:spPr>
        <p:txBody>
          <a:bodyPr wrap="square" lIns="0" tIns="0" rIns="0" bIns="0" rtlCol="0"/>
          <a:lstStyle/>
          <a:p>
            <a:endParaRPr/>
          </a:p>
        </p:txBody>
      </p:sp>
      <p:sp>
        <p:nvSpPr>
          <p:cNvPr id="12" name="object 12"/>
          <p:cNvSpPr txBox="1">
            <a:spLocks noGrp="1"/>
          </p:cNvSpPr>
          <p:nvPr>
            <p:ph type="title"/>
          </p:nvPr>
        </p:nvSpPr>
        <p:spPr>
          <a:xfrm>
            <a:off x="1121765" y="1156462"/>
            <a:ext cx="5076190" cy="513715"/>
          </a:xfrm>
          <a:prstGeom prst="rect">
            <a:avLst/>
          </a:prstGeom>
        </p:spPr>
        <p:txBody>
          <a:bodyPr vert="horz" wrap="square" lIns="0" tIns="13335" rIns="0" bIns="0" rtlCol="0">
            <a:spAutoFit/>
          </a:bodyPr>
          <a:lstStyle/>
          <a:p>
            <a:pPr marL="12700">
              <a:lnSpc>
                <a:spcPct val="100000"/>
              </a:lnSpc>
              <a:spcBef>
                <a:spcPts val="105"/>
              </a:spcBef>
            </a:pPr>
            <a:r>
              <a:rPr dirty="0"/>
              <a:t>HIZLI SIRALAMA</a:t>
            </a:r>
            <a:r>
              <a:rPr spc="-85" dirty="0"/>
              <a:t> </a:t>
            </a:r>
            <a:r>
              <a:rPr spc="-10" dirty="0"/>
              <a:t>(QUICKSORT)</a:t>
            </a:r>
          </a:p>
        </p:txBody>
      </p:sp>
      <p:sp>
        <p:nvSpPr>
          <p:cNvPr id="13" name="object 13"/>
          <p:cNvSpPr txBox="1"/>
          <p:nvPr/>
        </p:nvSpPr>
        <p:spPr>
          <a:xfrm>
            <a:off x="731375" y="1867727"/>
            <a:ext cx="7709419" cy="3595728"/>
          </a:xfrm>
          <a:prstGeom prst="rect">
            <a:avLst/>
          </a:prstGeom>
        </p:spPr>
        <p:txBody>
          <a:bodyPr vert="horz" wrap="square" lIns="0" tIns="12700" rIns="0" bIns="0" rtlCol="0" anchor="t">
            <a:spAutoFit/>
          </a:bodyPr>
          <a:lstStyle/>
          <a:p>
            <a:pPr marL="304800" marR="1489075">
              <a:lnSpc>
                <a:spcPts val="3590"/>
              </a:lnSpc>
              <a:spcBef>
                <a:spcPts val="425"/>
              </a:spcBef>
            </a:pPr>
            <a:r>
              <a:rPr lang="en-US" sz="2800" spc="-5" dirty="0" err="1">
                <a:ea typeface="+mn-lt"/>
                <a:cs typeface="+mn-lt"/>
              </a:rPr>
              <a:t>Hızlı</a:t>
            </a:r>
            <a:r>
              <a:rPr lang="en-US" sz="2800" spc="-5" dirty="0">
                <a:ea typeface="+mn-lt"/>
                <a:cs typeface="+mn-lt"/>
              </a:rPr>
              <a:t> </a:t>
            </a:r>
            <a:r>
              <a:rPr lang="en-US" sz="2800" spc="-5" dirty="0" err="1">
                <a:ea typeface="+mn-lt"/>
                <a:cs typeface="+mn-lt"/>
              </a:rPr>
              <a:t>Sıralama</a:t>
            </a:r>
            <a:r>
              <a:rPr lang="en-US" sz="2800" spc="-5" dirty="0">
                <a:ea typeface="+mn-lt"/>
                <a:cs typeface="+mn-lt"/>
              </a:rPr>
              <a:t> </a:t>
            </a:r>
            <a:r>
              <a:rPr lang="en-US" sz="2800" spc="-5" dirty="0" err="1">
                <a:ea typeface="+mn-lt"/>
                <a:cs typeface="+mn-lt"/>
              </a:rPr>
              <a:t>günümüzde</a:t>
            </a:r>
            <a:r>
              <a:rPr lang="en-US" sz="2800" spc="-5" dirty="0">
                <a:ea typeface="+mn-lt"/>
                <a:cs typeface="+mn-lt"/>
              </a:rPr>
              <a:t> </a:t>
            </a:r>
            <a:r>
              <a:rPr lang="en-US" sz="2800" spc="-5" dirty="0" err="1">
                <a:ea typeface="+mn-lt"/>
                <a:cs typeface="+mn-lt"/>
              </a:rPr>
              <a:t>yaygın</a:t>
            </a:r>
            <a:r>
              <a:rPr lang="en-US" sz="2800" spc="-5" dirty="0">
                <a:ea typeface="+mn-lt"/>
                <a:cs typeface="+mn-lt"/>
              </a:rPr>
              <a:t> </a:t>
            </a:r>
            <a:r>
              <a:rPr lang="en-US" sz="2800" spc="-5" dirty="0" err="1">
                <a:ea typeface="+mn-lt"/>
                <a:cs typeface="+mn-lt"/>
              </a:rPr>
              <a:t>olarak</a:t>
            </a:r>
            <a:r>
              <a:rPr lang="en-US" sz="2800" spc="-5" dirty="0">
                <a:ea typeface="+mn-lt"/>
                <a:cs typeface="+mn-lt"/>
              </a:rPr>
              <a:t>  </a:t>
            </a:r>
            <a:r>
              <a:rPr lang="en-US" sz="2800" spc="-5" dirty="0" err="1">
                <a:ea typeface="+mn-lt"/>
                <a:cs typeface="+mn-lt"/>
              </a:rPr>
              <a:t>kullanılan</a:t>
            </a:r>
            <a:r>
              <a:rPr lang="en-US" sz="2800" spc="-5" dirty="0">
                <a:ea typeface="+mn-lt"/>
                <a:cs typeface="+mn-lt"/>
              </a:rPr>
              <a:t> </a:t>
            </a:r>
            <a:r>
              <a:rPr lang="en-US" sz="2800" spc="-5" dirty="0" err="1">
                <a:ea typeface="+mn-lt"/>
                <a:cs typeface="+mn-lt"/>
              </a:rPr>
              <a:t>bir</a:t>
            </a:r>
            <a:r>
              <a:rPr lang="en-US" sz="2800" spc="-5" dirty="0">
                <a:ea typeface="+mn-lt"/>
                <a:cs typeface="+mn-lt"/>
              </a:rPr>
              <a:t> </a:t>
            </a:r>
            <a:r>
              <a:rPr lang="en-US" sz="2800" spc="-5" dirty="0" err="1">
                <a:ea typeface="+mn-lt"/>
                <a:cs typeface="+mn-lt"/>
              </a:rPr>
              <a:t>sıralama</a:t>
            </a:r>
            <a:r>
              <a:rPr lang="en-US" sz="2800" spc="-5" dirty="0">
                <a:ea typeface="+mn-lt"/>
                <a:cs typeface="+mn-lt"/>
              </a:rPr>
              <a:t> </a:t>
            </a:r>
            <a:r>
              <a:rPr lang="en-US" sz="2800" spc="-5" dirty="0" err="1">
                <a:ea typeface="+mn-lt"/>
                <a:cs typeface="+mn-lt"/>
              </a:rPr>
              <a:t>algoritmasıdır</a:t>
            </a:r>
            <a:r>
              <a:rPr lang="en-US" sz="2800" spc="-5" dirty="0">
                <a:ea typeface="+mn-lt"/>
                <a:cs typeface="+mn-lt"/>
              </a:rPr>
              <a:t>.</a:t>
            </a:r>
          </a:p>
          <a:p>
            <a:pPr marL="304800" marR="137160">
              <a:lnSpc>
                <a:spcPts val="3590"/>
              </a:lnSpc>
              <a:spcBef>
                <a:spcPts val="1500"/>
              </a:spcBef>
            </a:pPr>
            <a:r>
              <a:rPr lang="en-US" sz="2800" spc="-5" err="1">
                <a:ea typeface="+mn-lt"/>
                <a:cs typeface="+mn-lt"/>
              </a:rPr>
              <a:t>Algoritmanın</a:t>
            </a:r>
            <a:r>
              <a:rPr lang="en-US" sz="2800" spc="-5" dirty="0">
                <a:ea typeface="+mn-lt"/>
                <a:cs typeface="+mn-lt"/>
              </a:rPr>
              <a:t> </a:t>
            </a:r>
            <a:r>
              <a:rPr lang="en-US" sz="2800" spc="-5" err="1">
                <a:ea typeface="+mn-lt"/>
                <a:cs typeface="+mn-lt"/>
              </a:rPr>
              <a:t>karmaşıklığı</a:t>
            </a:r>
            <a:r>
              <a:rPr lang="en-US" sz="2800" spc="-5" dirty="0">
                <a:ea typeface="+mn-lt"/>
                <a:cs typeface="+mn-lt"/>
              </a:rPr>
              <a:t> </a:t>
            </a:r>
            <a:r>
              <a:rPr lang="en-US" sz="2800" spc="-5" err="1">
                <a:ea typeface="+mn-lt"/>
                <a:cs typeface="+mn-lt"/>
              </a:rPr>
              <a:t>aynı</a:t>
            </a:r>
            <a:r>
              <a:rPr lang="en-US" sz="2800" spc="-5" dirty="0">
                <a:ea typeface="+mn-lt"/>
                <a:cs typeface="+mn-lt"/>
              </a:rPr>
              <a:t> </a:t>
            </a:r>
            <a:r>
              <a:rPr lang="en-US" sz="2800" spc="-5" err="1">
                <a:ea typeface="+mn-lt"/>
                <a:cs typeface="+mn-lt"/>
              </a:rPr>
              <a:t>zamanda</a:t>
            </a:r>
            <a:r>
              <a:rPr lang="en-US" sz="2800" spc="-5" dirty="0">
                <a:ea typeface="+mn-lt"/>
                <a:cs typeface="+mn-lt"/>
              </a:rPr>
              <a:t> </a:t>
            </a:r>
            <a:r>
              <a:rPr lang="en-US" sz="2800" spc="-5" err="1">
                <a:ea typeface="+mn-lt"/>
                <a:cs typeface="+mn-lt"/>
              </a:rPr>
              <a:t>yapılan</a:t>
            </a:r>
            <a:r>
              <a:rPr lang="en-US" sz="2800" spc="-5" dirty="0">
                <a:ea typeface="+mn-lt"/>
                <a:cs typeface="+mn-lt"/>
              </a:rPr>
              <a:t>  </a:t>
            </a:r>
            <a:r>
              <a:rPr lang="en-US" sz="2800" spc="-5" err="1">
                <a:ea typeface="+mn-lt"/>
                <a:cs typeface="+mn-lt"/>
              </a:rPr>
              <a:t>karşılaştırma</a:t>
            </a:r>
            <a:r>
              <a:rPr lang="en-US" sz="2800" spc="-5" dirty="0">
                <a:ea typeface="+mn-lt"/>
                <a:cs typeface="+mn-lt"/>
              </a:rPr>
              <a:t> </a:t>
            </a:r>
            <a:r>
              <a:rPr lang="en-US" sz="2800" spc="-5" err="1">
                <a:ea typeface="+mn-lt"/>
                <a:cs typeface="+mn-lt"/>
              </a:rPr>
              <a:t>sayısına</a:t>
            </a:r>
            <a:r>
              <a:rPr lang="en-US" sz="2800" spc="-5" dirty="0">
                <a:ea typeface="+mn-lt"/>
                <a:cs typeface="+mn-lt"/>
              </a:rPr>
              <a:t> </a:t>
            </a:r>
            <a:r>
              <a:rPr lang="en-US" sz="2800" spc="-5" err="1">
                <a:ea typeface="+mn-lt"/>
                <a:cs typeface="+mn-lt"/>
              </a:rPr>
              <a:t>eşittir</a:t>
            </a:r>
            <a:r>
              <a:rPr lang="en-US" sz="2800" spc="-5" dirty="0">
                <a:ea typeface="+mn-lt"/>
                <a:cs typeface="+mn-lt"/>
              </a:rPr>
              <a:t>.</a:t>
            </a:r>
          </a:p>
          <a:p>
            <a:pPr marL="304800" marR="92710">
              <a:lnSpc>
                <a:spcPts val="3590"/>
              </a:lnSpc>
              <a:spcBef>
                <a:spcPts val="1410"/>
              </a:spcBef>
            </a:pPr>
            <a:r>
              <a:rPr lang="en-US" sz="2800" spc="-5" dirty="0" err="1">
                <a:ea typeface="+mn-lt"/>
                <a:cs typeface="+mn-lt"/>
              </a:rPr>
              <a:t>Hızlı</a:t>
            </a:r>
            <a:r>
              <a:rPr lang="en-US" sz="2800" spc="-5" dirty="0">
                <a:ea typeface="+mn-lt"/>
                <a:cs typeface="+mn-lt"/>
              </a:rPr>
              <a:t> </a:t>
            </a:r>
            <a:r>
              <a:rPr lang="en-US" sz="2800" spc="-5" dirty="0" err="1">
                <a:ea typeface="+mn-lt"/>
                <a:cs typeface="+mn-lt"/>
              </a:rPr>
              <a:t>Sıralama</a:t>
            </a:r>
            <a:r>
              <a:rPr lang="en-US" sz="2800" spc="-5" dirty="0">
                <a:ea typeface="+mn-lt"/>
                <a:cs typeface="+mn-lt"/>
              </a:rPr>
              <a:t> </a:t>
            </a:r>
            <a:r>
              <a:rPr lang="en-US" sz="2800" spc="-5" dirty="0" err="1">
                <a:ea typeface="+mn-lt"/>
                <a:cs typeface="+mn-lt"/>
              </a:rPr>
              <a:t>algoritması</a:t>
            </a:r>
            <a:r>
              <a:rPr lang="en-US" sz="2800" spc="-5" dirty="0">
                <a:ea typeface="+mn-lt"/>
                <a:cs typeface="+mn-lt"/>
              </a:rPr>
              <a:t> 1960 </a:t>
            </a:r>
            <a:r>
              <a:rPr lang="en-US" sz="2800" spc="-5" dirty="0" err="1">
                <a:ea typeface="+mn-lt"/>
                <a:cs typeface="+mn-lt"/>
              </a:rPr>
              <a:t>yılında</a:t>
            </a:r>
            <a:r>
              <a:rPr lang="en-US" sz="2800" spc="-5" dirty="0">
                <a:ea typeface="+mn-lt"/>
                <a:cs typeface="+mn-lt"/>
              </a:rPr>
              <a:t> </a:t>
            </a:r>
            <a:r>
              <a:rPr lang="en-US" sz="2800" spc="-5" dirty="0" err="1">
                <a:ea typeface="+mn-lt"/>
                <a:cs typeface="+mn-lt"/>
              </a:rPr>
              <a:t>küçük</a:t>
            </a:r>
            <a:r>
              <a:rPr lang="en-US" sz="2800" spc="-5" dirty="0">
                <a:ea typeface="+mn-lt"/>
                <a:cs typeface="+mn-lt"/>
              </a:rPr>
              <a:t> </a:t>
            </a:r>
            <a:r>
              <a:rPr lang="en-US" sz="2800" spc="-5" dirty="0" err="1">
                <a:ea typeface="+mn-lt"/>
                <a:cs typeface="+mn-lt"/>
              </a:rPr>
              <a:t>bir</a:t>
            </a:r>
            <a:r>
              <a:rPr lang="en-US" sz="2800" spc="-5" dirty="0">
                <a:ea typeface="+mn-lt"/>
                <a:cs typeface="+mn-lt"/>
              </a:rPr>
              <a:t> </a:t>
            </a:r>
            <a:r>
              <a:rPr lang="en-US" sz="2800" spc="-5" dirty="0" err="1">
                <a:ea typeface="+mn-lt"/>
                <a:cs typeface="+mn-lt"/>
              </a:rPr>
              <a:t>İngiliz</a:t>
            </a:r>
            <a:r>
              <a:rPr lang="en-US" sz="2800" spc="-5" dirty="0">
                <a:ea typeface="+mn-lt"/>
                <a:cs typeface="+mn-lt"/>
              </a:rPr>
              <a:t> </a:t>
            </a:r>
            <a:r>
              <a:rPr lang="en-US" sz="2800" spc="-5" dirty="0" err="1">
                <a:ea typeface="+mn-lt"/>
                <a:cs typeface="+mn-lt"/>
              </a:rPr>
              <a:t>şirketi</a:t>
            </a:r>
            <a:r>
              <a:rPr lang="en-US" sz="2800" spc="-5" dirty="0">
                <a:ea typeface="+mn-lt"/>
                <a:cs typeface="+mn-lt"/>
              </a:rPr>
              <a:t> </a:t>
            </a:r>
            <a:r>
              <a:rPr lang="en-US" sz="2800" spc="-5" dirty="0" err="1">
                <a:ea typeface="+mn-lt"/>
                <a:cs typeface="+mn-lt"/>
              </a:rPr>
              <a:t>olan</a:t>
            </a:r>
            <a:r>
              <a:rPr lang="en-US" sz="2800" spc="-5" dirty="0">
                <a:ea typeface="+mn-lt"/>
                <a:cs typeface="+mn-lt"/>
              </a:rPr>
              <a:t> Elliot </a:t>
            </a:r>
            <a:r>
              <a:rPr lang="en-US" sz="2800" spc="-5" dirty="0" err="1">
                <a:ea typeface="+mn-lt"/>
                <a:cs typeface="+mn-lt"/>
              </a:rPr>
              <a:t>Brothers'ta</a:t>
            </a:r>
            <a:r>
              <a:rPr lang="en-US" sz="2800" spc="-5" dirty="0">
                <a:ea typeface="+mn-lt"/>
                <a:cs typeface="+mn-lt"/>
              </a:rPr>
              <a:t> </a:t>
            </a:r>
            <a:r>
              <a:rPr lang="en-US" sz="2800" spc="-5" dirty="0" err="1">
                <a:ea typeface="+mn-lt"/>
                <a:cs typeface="+mn-lt"/>
              </a:rPr>
              <a:t>çalışan</a:t>
            </a:r>
            <a:r>
              <a:rPr lang="en-US" sz="2800" spc="-5" dirty="0">
                <a:ea typeface="+mn-lt"/>
                <a:cs typeface="+mn-lt"/>
              </a:rPr>
              <a:t> C. A. R. Hoare </a:t>
            </a:r>
            <a:r>
              <a:rPr lang="en-US" sz="2800" spc="-5" dirty="0" err="1">
                <a:ea typeface="+mn-lt"/>
                <a:cs typeface="+mn-lt"/>
              </a:rPr>
              <a:t>tarafından</a:t>
            </a:r>
            <a:r>
              <a:rPr lang="en-US" sz="2800" spc="-5" dirty="0">
                <a:ea typeface="+mn-lt"/>
                <a:cs typeface="+mn-lt"/>
              </a:rPr>
              <a:t> </a:t>
            </a:r>
            <a:r>
              <a:rPr lang="en-US" sz="2800" spc="-5" dirty="0" err="1">
                <a:ea typeface="+mn-lt"/>
                <a:cs typeface="+mn-lt"/>
              </a:rPr>
              <a:t>geliştirilmiştir</a:t>
            </a:r>
            <a:r>
              <a:rPr lang="en-US" sz="2800" spc="-5" dirty="0">
                <a:ea typeface="+mn-lt"/>
                <a:cs typeface="+mn-lt"/>
              </a:rPr>
              <a:t>.</a:t>
            </a:r>
          </a:p>
        </p:txBody>
      </p:sp>
      <p:sp>
        <p:nvSpPr>
          <p:cNvPr id="17" name="object 17"/>
          <p:cNvSpPr txBox="1"/>
          <p:nvPr/>
        </p:nvSpPr>
        <p:spPr>
          <a:xfrm>
            <a:off x="4729353" y="297941"/>
            <a:ext cx="196215" cy="208279"/>
          </a:xfrm>
          <a:prstGeom prst="rect">
            <a:avLst/>
          </a:prstGeom>
        </p:spPr>
        <p:txBody>
          <a:bodyPr vert="horz" wrap="square" lIns="0" tIns="12700" rIns="0" bIns="0" rtlCol="0">
            <a:spAutoFit/>
          </a:bodyPr>
          <a:lstStyle/>
          <a:p>
            <a:pPr marL="12700">
              <a:lnSpc>
                <a:spcPct val="100000"/>
              </a:lnSpc>
              <a:spcBef>
                <a:spcPts val="100"/>
              </a:spcBef>
            </a:pPr>
            <a:r>
              <a:rPr sz="1200" spc="-5" dirty="0">
                <a:solidFill>
                  <a:srgbClr val="FDFDFD"/>
                </a:solidFill>
                <a:latin typeface="Arial"/>
                <a:cs typeface="Arial"/>
              </a:rPr>
              <a:t>14</a:t>
            </a:r>
            <a:endParaRPr sz="1200">
              <a:latin typeface="Arial"/>
              <a:cs typeface="Arial"/>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231123" y="0"/>
            <a:ext cx="762000" cy="6858000"/>
          </a:xfrm>
          <a:custGeom>
            <a:avLst/>
            <a:gdLst/>
            <a:ahLst/>
            <a:cxnLst/>
            <a:rect l="l" t="t" r="r" b="b"/>
            <a:pathLst>
              <a:path w="762000" h="6858000">
                <a:moveTo>
                  <a:pt x="0" y="6858000"/>
                </a:moveTo>
                <a:lnTo>
                  <a:pt x="762000" y="6858000"/>
                </a:lnTo>
                <a:lnTo>
                  <a:pt x="762000" y="0"/>
                </a:lnTo>
                <a:lnTo>
                  <a:pt x="0" y="0"/>
                </a:lnTo>
                <a:lnTo>
                  <a:pt x="0" y="6858000"/>
                </a:lnTo>
                <a:close/>
              </a:path>
            </a:pathLst>
          </a:custGeom>
          <a:solidFill>
            <a:srgbClr val="FFFFFF">
              <a:alpha val="10195"/>
            </a:srgbClr>
          </a:solidFill>
        </p:spPr>
        <p:txBody>
          <a:bodyPr wrap="square" lIns="0" tIns="0" rIns="0" bIns="0" rtlCol="0"/>
          <a:lstStyle/>
          <a:p>
            <a:endParaRPr/>
          </a:p>
        </p:txBody>
      </p:sp>
      <p:sp>
        <p:nvSpPr>
          <p:cNvPr id="3" name="object 3"/>
          <p:cNvSpPr/>
          <p:nvPr/>
        </p:nvSpPr>
        <p:spPr>
          <a:xfrm>
            <a:off x="3887723" y="0"/>
            <a:ext cx="673735" cy="334010"/>
          </a:xfrm>
          <a:custGeom>
            <a:avLst/>
            <a:gdLst/>
            <a:ahLst/>
            <a:cxnLst/>
            <a:rect l="l" t="t" r="r" b="b"/>
            <a:pathLst>
              <a:path w="673735" h="334010">
                <a:moveTo>
                  <a:pt x="0" y="333756"/>
                </a:moveTo>
                <a:lnTo>
                  <a:pt x="673608" y="333756"/>
                </a:lnTo>
                <a:lnTo>
                  <a:pt x="673608" y="0"/>
                </a:lnTo>
                <a:lnTo>
                  <a:pt x="0" y="0"/>
                </a:lnTo>
                <a:lnTo>
                  <a:pt x="0" y="333756"/>
                </a:lnTo>
                <a:close/>
              </a:path>
            </a:pathLst>
          </a:custGeom>
          <a:solidFill>
            <a:srgbClr val="FFFFFF">
              <a:alpha val="10195"/>
            </a:srgbClr>
          </a:solidFill>
        </p:spPr>
        <p:txBody>
          <a:bodyPr wrap="square" lIns="0" tIns="0" rIns="0" bIns="0" rtlCol="0"/>
          <a:lstStyle/>
          <a:p>
            <a:endParaRPr/>
          </a:p>
        </p:txBody>
      </p:sp>
      <p:sp>
        <p:nvSpPr>
          <p:cNvPr id="4" name="object 4"/>
          <p:cNvSpPr/>
          <p:nvPr/>
        </p:nvSpPr>
        <p:spPr>
          <a:xfrm>
            <a:off x="3887723" y="6519671"/>
            <a:ext cx="2819400" cy="338455"/>
          </a:xfrm>
          <a:custGeom>
            <a:avLst/>
            <a:gdLst/>
            <a:ahLst/>
            <a:cxnLst/>
            <a:rect l="l" t="t" r="r" b="b"/>
            <a:pathLst>
              <a:path w="2819400" h="338454">
                <a:moveTo>
                  <a:pt x="0" y="338327"/>
                </a:moveTo>
                <a:lnTo>
                  <a:pt x="2819400" y="338327"/>
                </a:lnTo>
                <a:lnTo>
                  <a:pt x="2819400" y="0"/>
                </a:lnTo>
                <a:lnTo>
                  <a:pt x="0" y="0"/>
                </a:lnTo>
                <a:lnTo>
                  <a:pt x="0" y="338327"/>
                </a:lnTo>
                <a:close/>
              </a:path>
            </a:pathLst>
          </a:custGeom>
          <a:solidFill>
            <a:srgbClr val="FFFFFF">
              <a:alpha val="10195"/>
            </a:srgbClr>
          </a:solidFill>
        </p:spPr>
        <p:txBody>
          <a:bodyPr wrap="square" lIns="0" tIns="0" rIns="0" bIns="0" rtlCol="0"/>
          <a:lstStyle/>
          <a:p>
            <a:endParaRPr/>
          </a:p>
        </p:txBody>
      </p:sp>
      <p:sp>
        <p:nvSpPr>
          <p:cNvPr id="5" name="object 5"/>
          <p:cNvSpPr/>
          <p:nvPr/>
        </p:nvSpPr>
        <p:spPr>
          <a:xfrm>
            <a:off x="50292" y="0"/>
            <a:ext cx="9100058" cy="6864349"/>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457200" y="333756"/>
            <a:ext cx="8229600" cy="6186170"/>
          </a:xfrm>
          <a:custGeom>
            <a:avLst/>
            <a:gdLst/>
            <a:ahLst/>
            <a:cxnLst/>
            <a:rect l="l" t="t" r="r" b="b"/>
            <a:pathLst>
              <a:path w="8229600" h="6186170">
                <a:moveTo>
                  <a:pt x="0" y="6185916"/>
                </a:moveTo>
                <a:lnTo>
                  <a:pt x="8229600" y="6185916"/>
                </a:lnTo>
                <a:lnTo>
                  <a:pt x="8229600" y="0"/>
                </a:lnTo>
                <a:lnTo>
                  <a:pt x="0" y="0"/>
                </a:lnTo>
                <a:lnTo>
                  <a:pt x="0" y="6185916"/>
                </a:lnTo>
                <a:close/>
              </a:path>
            </a:pathLst>
          </a:custGeom>
          <a:solidFill>
            <a:srgbClr val="FFFFFF"/>
          </a:solidFill>
        </p:spPr>
        <p:txBody>
          <a:bodyPr wrap="square" lIns="0" tIns="0" rIns="0" bIns="0" rtlCol="0"/>
          <a:lstStyle/>
          <a:p>
            <a:endParaRPr/>
          </a:p>
        </p:txBody>
      </p:sp>
      <p:sp>
        <p:nvSpPr>
          <p:cNvPr id="7" name="object 7"/>
          <p:cNvSpPr/>
          <p:nvPr/>
        </p:nvSpPr>
        <p:spPr>
          <a:xfrm>
            <a:off x="457200" y="333756"/>
            <a:ext cx="8229600" cy="6186170"/>
          </a:xfrm>
          <a:custGeom>
            <a:avLst/>
            <a:gdLst/>
            <a:ahLst/>
            <a:cxnLst/>
            <a:rect l="l" t="t" r="r" b="b"/>
            <a:pathLst>
              <a:path w="8229600" h="6186170">
                <a:moveTo>
                  <a:pt x="0" y="6185916"/>
                </a:moveTo>
                <a:lnTo>
                  <a:pt x="8229600" y="6185916"/>
                </a:lnTo>
                <a:lnTo>
                  <a:pt x="8229600" y="0"/>
                </a:lnTo>
                <a:lnTo>
                  <a:pt x="0" y="0"/>
                </a:lnTo>
                <a:lnTo>
                  <a:pt x="0" y="6185916"/>
                </a:lnTo>
                <a:close/>
              </a:path>
            </a:pathLst>
          </a:custGeom>
          <a:ln w="6096">
            <a:solidFill>
              <a:srgbClr val="000000"/>
            </a:solidFill>
          </a:ln>
        </p:spPr>
        <p:txBody>
          <a:bodyPr wrap="square" lIns="0" tIns="0" rIns="0" bIns="0" rtlCol="0"/>
          <a:lstStyle/>
          <a:p>
            <a:endParaRPr/>
          </a:p>
        </p:txBody>
      </p:sp>
      <p:sp>
        <p:nvSpPr>
          <p:cNvPr id="12" name="object 12"/>
          <p:cNvSpPr txBox="1">
            <a:spLocks noGrp="1"/>
          </p:cNvSpPr>
          <p:nvPr>
            <p:ph type="title"/>
          </p:nvPr>
        </p:nvSpPr>
        <p:spPr>
          <a:xfrm>
            <a:off x="1121765" y="1048258"/>
            <a:ext cx="5050790" cy="566181"/>
          </a:xfrm>
          <a:prstGeom prst="rect">
            <a:avLst/>
          </a:prstGeom>
        </p:spPr>
        <p:txBody>
          <a:bodyPr vert="horz" wrap="square" lIns="0" tIns="12065" rIns="0" bIns="0" rtlCol="0">
            <a:spAutoFit/>
          </a:bodyPr>
          <a:lstStyle/>
          <a:p>
            <a:pPr marL="12700">
              <a:lnSpc>
                <a:spcPct val="100000"/>
              </a:lnSpc>
              <a:spcBef>
                <a:spcPts val="95"/>
              </a:spcBef>
            </a:pPr>
            <a:r>
              <a:rPr lang="tr-TR" sz="3600" dirty="0" smtClean="0"/>
              <a:t>REKÜRSİF YAPILAR</a:t>
            </a:r>
            <a:endParaRPr sz="3400" dirty="0"/>
          </a:p>
        </p:txBody>
      </p:sp>
      <p:sp>
        <p:nvSpPr>
          <p:cNvPr id="13" name="object 13"/>
          <p:cNvSpPr txBox="1"/>
          <p:nvPr/>
        </p:nvSpPr>
        <p:spPr>
          <a:xfrm>
            <a:off x="933169" y="1988848"/>
            <a:ext cx="7372631" cy="3239348"/>
          </a:xfrm>
          <a:prstGeom prst="rect">
            <a:avLst/>
          </a:prstGeom>
        </p:spPr>
        <p:txBody>
          <a:bodyPr vert="horz" wrap="square" lIns="0" tIns="12700" rIns="0" bIns="0" rtlCol="0" anchor="t">
            <a:spAutoFit/>
          </a:bodyPr>
          <a:lstStyle/>
          <a:p>
            <a:pPr marL="12700">
              <a:spcBef>
                <a:spcPts val="100"/>
              </a:spcBef>
            </a:pPr>
            <a:r>
              <a:rPr sz="2600" spc="20" dirty="0">
                <a:solidFill>
                  <a:srgbClr val="93C500"/>
                </a:solidFill>
                <a:latin typeface="Wingdings 2"/>
                <a:cs typeface="Wingdings 2"/>
              </a:rPr>
              <a:t></a:t>
            </a:r>
            <a:r>
              <a:rPr sz="2600" dirty="0">
                <a:solidFill>
                  <a:srgbClr val="93C500"/>
                </a:solidFill>
                <a:latin typeface="Times New Roman"/>
                <a:cs typeface="Times New Roman"/>
              </a:rPr>
              <a:t> </a:t>
            </a:r>
            <a:r>
              <a:rPr lang="tr-TR" sz="2600" dirty="0" smtClean="0"/>
              <a:t>Özyineleme (</a:t>
            </a:r>
            <a:r>
              <a:rPr lang="tr-TR" sz="2600" dirty="0" err="1" smtClean="0"/>
              <a:t>rekürsif</a:t>
            </a:r>
            <a:r>
              <a:rPr lang="tr-TR" sz="2600" dirty="0" smtClean="0"/>
              <a:t>) kavramı matematikte olduğu gibi programlamada da önemli bir yere sahiptir. Bu tekniğin, günümüzde de birçok problemin çözümünde etkin olarak kullanıldığını söyleyebiliriz.  </a:t>
            </a:r>
          </a:p>
          <a:p>
            <a:pPr marL="12700">
              <a:spcBef>
                <a:spcPts val="100"/>
              </a:spcBef>
            </a:pPr>
            <a:endParaRPr lang="en-US" sz="2600" dirty="0">
              <a:ea typeface="+mn-lt"/>
              <a:cs typeface="+mn-lt"/>
            </a:endParaRPr>
          </a:p>
          <a:p>
            <a:pPr marL="12700">
              <a:spcBef>
                <a:spcPts val="100"/>
              </a:spcBef>
            </a:pPr>
            <a:r>
              <a:rPr lang="tr-TR" sz="2600" dirty="0" smtClean="0">
                <a:solidFill>
                  <a:srgbClr val="93C500"/>
                </a:solidFill>
                <a:latin typeface="Wingdings 2"/>
                <a:ea typeface="+mn-lt"/>
                <a:cs typeface="+mn-lt"/>
                <a:sym typeface="Wingdings 2"/>
              </a:rPr>
              <a:t></a:t>
            </a:r>
            <a:r>
              <a:rPr lang="tr-TR" sz="2600" dirty="0" smtClean="0"/>
              <a:t>Özyineleme </a:t>
            </a:r>
            <a:r>
              <a:rPr lang="tr-TR" sz="2600" dirty="0" smtClean="0"/>
              <a:t>yöntemi arama ve sıralama algoritmalarında, veri yapılarında ve </a:t>
            </a:r>
            <a:r>
              <a:rPr lang="tr-TR" sz="2600" dirty="0" err="1" smtClean="0"/>
              <a:t>iteratif</a:t>
            </a:r>
            <a:r>
              <a:rPr lang="tr-TR" sz="2600" dirty="0" smtClean="0"/>
              <a:t> yöntemle çözülen birçok problemin çözümünde </a:t>
            </a:r>
            <a:r>
              <a:rPr lang="tr-TR" sz="2600" dirty="0" smtClean="0"/>
              <a:t>kullanılmaktadır</a:t>
            </a:r>
            <a:r>
              <a:rPr lang="tr-TR" sz="2600" dirty="0" smtClean="0"/>
              <a:t>.</a:t>
            </a:r>
            <a:endParaRPr lang="tr-TR" sz="2600" spc="-10" dirty="0">
              <a:ea typeface="+mn-lt"/>
              <a:cs typeface="+mn-lt"/>
            </a:endParaRPr>
          </a:p>
        </p:txBody>
      </p:sp>
      <p:sp>
        <p:nvSpPr>
          <p:cNvPr id="20" name="object 20"/>
          <p:cNvSpPr txBox="1"/>
          <p:nvPr/>
        </p:nvSpPr>
        <p:spPr>
          <a:xfrm>
            <a:off x="4729353" y="297941"/>
            <a:ext cx="110489" cy="208279"/>
          </a:xfrm>
          <a:prstGeom prst="rect">
            <a:avLst/>
          </a:prstGeom>
        </p:spPr>
        <p:txBody>
          <a:bodyPr vert="horz" wrap="square" lIns="0" tIns="12700" rIns="0" bIns="0" rtlCol="0">
            <a:spAutoFit/>
          </a:bodyPr>
          <a:lstStyle/>
          <a:p>
            <a:pPr marL="12700">
              <a:lnSpc>
                <a:spcPct val="100000"/>
              </a:lnSpc>
              <a:spcBef>
                <a:spcPts val="100"/>
              </a:spcBef>
            </a:pPr>
            <a:r>
              <a:rPr sz="1200" spc="-5" dirty="0">
                <a:solidFill>
                  <a:srgbClr val="FDFDFD"/>
                </a:solidFill>
                <a:latin typeface="Arial"/>
                <a:cs typeface="Arial"/>
              </a:rPr>
              <a:t>2</a:t>
            </a:r>
            <a:endParaRPr sz="1200">
              <a:latin typeface="Arial"/>
              <a:cs typeface="Arial"/>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231123" y="0"/>
            <a:ext cx="762000" cy="6858000"/>
          </a:xfrm>
          <a:custGeom>
            <a:avLst/>
            <a:gdLst/>
            <a:ahLst/>
            <a:cxnLst/>
            <a:rect l="l" t="t" r="r" b="b"/>
            <a:pathLst>
              <a:path w="762000" h="6858000">
                <a:moveTo>
                  <a:pt x="0" y="6858000"/>
                </a:moveTo>
                <a:lnTo>
                  <a:pt x="762000" y="6858000"/>
                </a:lnTo>
                <a:lnTo>
                  <a:pt x="762000" y="0"/>
                </a:lnTo>
                <a:lnTo>
                  <a:pt x="0" y="0"/>
                </a:lnTo>
                <a:lnTo>
                  <a:pt x="0" y="6858000"/>
                </a:lnTo>
                <a:close/>
              </a:path>
            </a:pathLst>
          </a:custGeom>
          <a:solidFill>
            <a:srgbClr val="FFFFFF">
              <a:alpha val="10195"/>
            </a:srgbClr>
          </a:solidFill>
        </p:spPr>
        <p:txBody>
          <a:bodyPr wrap="square" lIns="0" tIns="0" rIns="0" bIns="0" rtlCol="0"/>
          <a:lstStyle/>
          <a:p>
            <a:endParaRPr/>
          </a:p>
        </p:txBody>
      </p:sp>
      <p:sp>
        <p:nvSpPr>
          <p:cNvPr id="3" name="object 3"/>
          <p:cNvSpPr/>
          <p:nvPr/>
        </p:nvSpPr>
        <p:spPr>
          <a:xfrm>
            <a:off x="3887723" y="0"/>
            <a:ext cx="673735" cy="334010"/>
          </a:xfrm>
          <a:custGeom>
            <a:avLst/>
            <a:gdLst/>
            <a:ahLst/>
            <a:cxnLst/>
            <a:rect l="l" t="t" r="r" b="b"/>
            <a:pathLst>
              <a:path w="673735" h="334010">
                <a:moveTo>
                  <a:pt x="0" y="333756"/>
                </a:moveTo>
                <a:lnTo>
                  <a:pt x="673608" y="333756"/>
                </a:lnTo>
                <a:lnTo>
                  <a:pt x="673608" y="0"/>
                </a:lnTo>
                <a:lnTo>
                  <a:pt x="0" y="0"/>
                </a:lnTo>
                <a:lnTo>
                  <a:pt x="0" y="333756"/>
                </a:lnTo>
                <a:close/>
              </a:path>
            </a:pathLst>
          </a:custGeom>
          <a:solidFill>
            <a:srgbClr val="FFFFFF">
              <a:alpha val="10195"/>
            </a:srgbClr>
          </a:solidFill>
        </p:spPr>
        <p:txBody>
          <a:bodyPr wrap="square" lIns="0" tIns="0" rIns="0" bIns="0" rtlCol="0"/>
          <a:lstStyle/>
          <a:p>
            <a:endParaRPr/>
          </a:p>
        </p:txBody>
      </p:sp>
      <p:sp>
        <p:nvSpPr>
          <p:cNvPr id="4" name="object 4"/>
          <p:cNvSpPr/>
          <p:nvPr/>
        </p:nvSpPr>
        <p:spPr>
          <a:xfrm>
            <a:off x="3887723" y="6519671"/>
            <a:ext cx="2819400" cy="338455"/>
          </a:xfrm>
          <a:custGeom>
            <a:avLst/>
            <a:gdLst/>
            <a:ahLst/>
            <a:cxnLst/>
            <a:rect l="l" t="t" r="r" b="b"/>
            <a:pathLst>
              <a:path w="2819400" h="338454">
                <a:moveTo>
                  <a:pt x="0" y="338327"/>
                </a:moveTo>
                <a:lnTo>
                  <a:pt x="2819400" y="338327"/>
                </a:lnTo>
                <a:lnTo>
                  <a:pt x="2819400" y="0"/>
                </a:lnTo>
                <a:lnTo>
                  <a:pt x="0" y="0"/>
                </a:lnTo>
                <a:lnTo>
                  <a:pt x="0" y="338327"/>
                </a:lnTo>
                <a:close/>
              </a:path>
            </a:pathLst>
          </a:custGeom>
          <a:solidFill>
            <a:srgbClr val="FFFFFF">
              <a:alpha val="10195"/>
            </a:srgbClr>
          </a:solidFill>
        </p:spPr>
        <p:txBody>
          <a:bodyPr wrap="square" lIns="0" tIns="0" rIns="0" bIns="0" rtlCol="0"/>
          <a:lstStyle/>
          <a:p>
            <a:endParaRPr/>
          </a:p>
        </p:txBody>
      </p:sp>
      <p:sp>
        <p:nvSpPr>
          <p:cNvPr id="5" name="object 5"/>
          <p:cNvSpPr/>
          <p:nvPr/>
        </p:nvSpPr>
        <p:spPr>
          <a:xfrm>
            <a:off x="50292" y="0"/>
            <a:ext cx="9100058" cy="6864349"/>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457200" y="333756"/>
            <a:ext cx="8229600" cy="6186170"/>
          </a:xfrm>
          <a:custGeom>
            <a:avLst/>
            <a:gdLst/>
            <a:ahLst/>
            <a:cxnLst/>
            <a:rect l="l" t="t" r="r" b="b"/>
            <a:pathLst>
              <a:path w="8229600" h="6186170">
                <a:moveTo>
                  <a:pt x="0" y="6185916"/>
                </a:moveTo>
                <a:lnTo>
                  <a:pt x="8229600" y="6185916"/>
                </a:lnTo>
                <a:lnTo>
                  <a:pt x="8229600" y="0"/>
                </a:lnTo>
                <a:lnTo>
                  <a:pt x="0" y="0"/>
                </a:lnTo>
                <a:lnTo>
                  <a:pt x="0" y="6185916"/>
                </a:lnTo>
                <a:close/>
              </a:path>
            </a:pathLst>
          </a:custGeom>
          <a:solidFill>
            <a:srgbClr val="FFFFFF"/>
          </a:solidFill>
        </p:spPr>
        <p:txBody>
          <a:bodyPr wrap="square" lIns="0" tIns="0" rIns="0" bIns="0" rtlCol="0"/>
          <a:lstStyle/>
          <a:p>
            <a:endParaRPr/>
          </a:p>
        </p:txBody>
      </p:sp>
      <p:sp>
        <p:nvSpPr>
          <p:cNvPr id="7" name="object 7"/>
          <p:cNvSpPr/>
          <p:nvPr/>
        </p:nvSpPr>
        <p:spPr>
          <a:xfrm>
            <a:off x="457200" y="333756"/>
            <a:ext cx="8229600" cy="6186170"/>
          </a:xfrm>
          <a:custGeom>
            <a:avLst/>
            <a:gdLst/>
            <a:ahLst/>
            <a:cxnLst/>
            <a:rect l="l" t="t" r="r" b="b"/>
            <a:pathLst>
              <a:path w="8229600" h="6186170">
                <a:moveTo>
                  <a:pt x="0" y="6185916"/>
                </a:moveTo>
                <a:lnTo>
                  <a:pt x="8229600" y="6185916"/>
                </a:lnTo>
                <a:lnTo>
                  <a:pt x="8229600" y="0"/>
                </a:lnTo>
                <a:lnTo>
                  <a:pt x="0" y="0"/>
                </a:lnTo>
                <a:lnTo>
                  <a:pt x="0" y="6185916"/>
                </a:lnTo>
                <a:close/>
              </a:path>
            </a:pathLst>
          </a:custGeom>
          <a:ln w="6096">
            <a:solidFill>
              <a:srgbClr val="000000"/>
            </a:solidFill>
          </a:ln>
        </p:spPr>
        <p:txBody>
          <a:bodyPr wrap="square" lIns="0" tIns="0" rIns="0" bIns="0" rtlCol="0"/>
          <a:lstStyle/>
          <a:p>
            <a:endParaRPr/>
          </a:p>
        </p:txBody>
      </p:sp>
      <p:sp>
        <p:nvSpPr>
          <p:cNvPr id="12" name="object 12"/>
          <p:cNvSpPr txBox="1">
            <a:spLocks noGrp="1"/>
          </p:cNvSpPr>
          <p:nvPr>
            <p:ph type="title"/>
          </p:nvPr>
        </p:nvSpPr>
        <p:spPr>
          <a:xfrm>
            <a:off x="1121765" y="1156462"/>
            <a:ext cx="5076190" cy="513715"/>
          </a:xfrm>
          <a:prstGeom prst="rect">
            <a:avLst/>
          </a:prstGeom>
        </p:spPr>
        <p:txBody>
          <a:bodyPr vert="horz" wrap="square" lIns="0" tIns="13335" rIns="0" bIns="0" rtlCol="0" anchor="t">
            <a:spAutoFit/>
          </a:bodyPr>
          <a:lstStyle/>
          <a:p>
            <a:pPr marL="12700">
              <a:lnSpc>
                <a:spcPct val="100000"/>
              </a:lnSpc>
              <a:spcBef>
                <a:spcPts val="105"/>
              </a:spcBef>
            </a:pPr>
            <a:r>
              <a:rPr lang="tr-TR" spc="-10" dirty="0"/>
              <a:t>QUICKSORT</a:t>
            </a:r>
          </a:p>
        </p:txBody>
      </p:sp>
      <p:sp>
        <p:nvSpPr>
          <p:cNvPr id="13" name="object 13"/>
          <p:cNvSpPr txBox="1"/>
          <p:nvPr/>
        </p:nvSpPr>
        <p:spPr>
          <a:xfrm>
            <a:off x="979119" y="2363215"/>
            <a:ext cx="7405370" cy="1123315"/>
          </a:xfrm>
          <a:prstGeom prst="rect">
            <a:avLst/>
          </a:prstGeom>
        </p:spPr>
        <p:txBody>
          <a:bodyPr vert="horz" wrap="square" lIns="0" tIns="12700" rIns="0" bIns="0" rtlCol="0">
            <a:spAutoFit/>
          </a:bodyPr>
          <a:lstStyle/>
          <a:p>
            <a:pPr marL="584200" marR="5080" indent="-572135" algn="just">
              <a:lnSpc>
                <a:spcPct val="100000"/>
              </a:lnSpc>
              <a:spcBef>
                <a:spcPts val="100"/>
              </a:spcBef>
            </a:pPr>
            <a:r>
              <a:rPr sz="1800" spc="20" dirty="0">
                <a:solidFill>
                  <a:srgbClr val="93C500"/>
                </a:solidFill>
                <a:latin typeface="Wingdings 2"/>
                <a:cs typeface="Wingdings 2"/>
              </a:rPr>
              <a:t></a:t>
            </a:r>
            <a:r>
              <a:rPr sz="1800" spc="20" dirty="0">
                <a:solidFill>
                  <a:srgbClr val="93C500"/>
                </a:solidFill>
                <a:latin typeface="Times New Roman"/>
                <a:cs typeface="Times New Roman"/>
              </a:rPr>
              <a:t> </a:t>
            </a:r>
            <a:r>
              <a:rPr sz="2400" b="1" dirty="0">
                <a:solidFill>
                  <a:srgbClr val="FF0000"/>
                </a:solidFill>
                <a:latin typeface="Calibri"/>
                <a:cs typeface="Calibri"/>
              </a:rPr>
              <a:t>n </a:t>
            </a:r>
            <a:r>
              <a:rPr sz="2400" dirty="0">
                <a:latin typeface="Calibri"/>
                <a:cs typeface="Calibri"/>
              </a:rPr>
              <a:t>elemanlı </a:t>
            </a:r>
            <a:r>
              <a:rPr sz="2400" spc="-5" dirty="0">
                <a:latin typeface="Calibri"/>
                <a:cs typeface="Calibri"/>
              </a:rPr>
              <a:t>bir dizi </a:t>
            </a:r>
            <a:r>
              <a:rPr sz="2400" spc="-10" dirty="0">
                <a:latin typeface="Calibri"/>
                <a:cs typeface="Calibri"/>
              </a:rPr>
              <a:t>sıralanmak istendiğinde </a:t>
            </a:r>
            <a:r>
              <a:rPr sz="2400" spc="-5" dirty="0">
                <a:latin typeface="Calibri"/>
                <a:cs typeface="Calibri"/>
              </a:rPr>
              <a:t>dizinin  herhangi bir yerinden </a:t>
            </a:r>
            <a:r>
              <a:rPr sz="2400" dirty="0">
                <a:latin typeface="Calibri"/>
                <a:cs typeface="Calibri"/>
              </a:rPr>
              <a:t>x elemanı </a:t>
            </a:r>
            <a:r>
              <a:rPr sz="2400" spc="-5" dirty="0">
                <a:latin typeface="Calibri"/>
                <a:cs typeface="Calibri"/>
              </a:rPr>
              <a:t>seçilir (örnek </a:t>
            </a:r>
            <a:r>
              <a:rPr sz="2400" spc="-15" dirty="0">
                <a:latin typeface="Calibri"/>
                <a:cs typeface="Calibri"/>
              </a:rPr>
              <a:t>olarak  </a:t>
            </a:r>
            <a:r>
              <a:rPr sz="2400" spc="-5" dirty="0">
                <a:latin typeface="Calibri"/>
                <a:cs typeface="Calibri"/>
              </a:rPr>
              <a:t>ortasındaki </a:t>
            </a:r>
            <a:r>
              <a:rPr sz="2400" dirty="0">
                <a:latin typeface="Calibri"/>
                <a:cs typeface="Calibri"/>
              </a:rPr>
              <a:t>eleman). X elemanı j. </a:t>
            </a:r>
            <a:r>
              <a:rPr sz="2400" spc="-20" dirty="0">
                <a:latin typeface="Calibri"/>
                <a:cs typeface="Calibri"/>
              </a:rPr>
              <a:t>yere </a:t>
            </a:r>
            <a:r>
              <a:rPr sz="2400" spc="-5" dirty="0">
                <a:latin typeface="Calibri"/>
                <a:cs typeface="Calibri"/>
              </a:rPr>
              <a:t>yerleştiğinde</a:t>
            </a:r>
            <a:r>
              <a:rPr sz="2400" spc="425" dirty="0">
                <a:latin typeface="Calibri"/>
                <a:cs typeface="Calibri"/>
              </a:rPr>
              <a:t> </a:t>
            </a:r>
            <a:r>
              <a:rPr sz="2400" spc="-5" dirty="0">
                <a:latin typeface="Calibri"/>
                <a:cs typeface="Calibri"/>
              </a:rPr>
              <a:t>0.</a:t>
            </a:r>
            <a:endParaRPr sz="2400">
              <a:latin typeface="Calibri"/>
              <a:cs typeface="Calibri"/>
            </a:endParaRPr>
          </a:p>
        </p:txBody>
      </p:sp>
      <p:sp>
        <p:nvSpPr>
          <p:cNvPr id="14" name="object 14"/>
          <p:cNvSpPr txBox="1"/>
          <p:nvPr/>
        </p:nvSpPr>
        <p:spPr>
          <a:xfrm>
            <a:off x="1550669" y="3826509"/>
            <a:ext cx="5878195" cy="391160"/>
          </a:xfrm>
          <a:prstGeom prst="rect">
            <a:avLst/>
          </a:prstGeom>
        </p:spPr>
        <p:txBody>
          <a:bodyPr vert="horz" wrap="square" lIns="0" tIns="12700" rIns="0" bIns="0" rtlCol="0">
            <a:spAutoFit/>
          </a:bodyPr>
          <a:lstStyle/>
          <a:p>
            <a:pPr marL="12700">
              <a:lnSpc>
                <a:spcPct val="100000"/>
              </a:lnSpc>
              <a:spcBef>
                <a:spcPts val="100"/>
              </a:spcBef>
              <a:tabLst>
                <a:tab pos="1126490" algn="l"/>
                <a:tab pos="2134235" algn="l"/>
                <a:tab pos="3019425" algn="l"/>
                <a:tab pos="3750945" algn="l"/>
                <a:tab pos="5193030" algn="l"/>
              </a:tabLst>
            </a:pPr>
            <a:r>
              <a:rPr sz="2400" dirty="0">
                <a:latin typeface="Calibri"/>
                <a:cs typeface="Calibri"/>
              </a:rPr>
              <a:t>j+</a:t>
            </a:r>
            <a:r>
              <a:rPr sz="2400" spc="-5" dirty="0">
                <a:latin typeface="Calibri"/>
                <a:cs typeface="Calibri"/>
              </a:rPr>
              <a:t>1</a:t>
            </a:r>
            <a:r>
              <a:rPr sz="2400" dirty="0">
                <a:latin typeface="Calibri"/>
                <a:cs typeface="Calibri"/>
              </a:rPr>
              <a:t>'den	</a:t>
            </a:r>
            <a:r>
              <a:rPr sz="2400" spc="5" dirty="0">
                <a:latin typeface="Calibri"/>
                <a:cs typeface="Calibri"/>
              </a:rPr>
              <a:t>(</a:t>
            </a:r>
            <a:r>
              <a:rPr sz="2400" spc="-5" dirty="0">
                <a:latin typeface="Calibri"/>
                <a:cs typeface="Calibri"/>
              </a:rPr>
              <a:t>n-1)'</a:t>
            </a:r>
            <a:r>
              <a:rPr sz="2400" dirty="0">
                <a:latin typeface="Calibri"/>
                <a:cs typeface="Calibri"/>
              </a:rPr>
              <a:t>e	</a:t>
            </a:r>
            <a:r>
              <a:rPr sz="2400" spc="-50" dirty="0">
                <a:latin typeface="Calibri"/>
                <a:cs typeface="Calibri"/>
              </a:rPr>
              <a:t>k</a:t>
            </a:r>
            <a:r>
              <a:rPr sz="2400" dirty="0">
                <a:latin typeface="Calibri"/>
                <a:cs typeface="Calibri"/>
              </a:rPr>
              <a:t>adar	</a:t>
            </a:r>
            <a:r>
              <a:rPr sz="2400" spc="-5" dirty="0">
                <a:latin typeface="Calibri"/>
                <a:cs typeface="Calibri"/>
              </a:rPr>
              <a:t>ola</a:t>
            </a:r>
            <a:r>
              <a:rPr sz="2400" dirty="0">
                <a:latin typeface="Calibri"/>
                <a:cs typeface="Calibri"/>
              </a:rPr>
              <a:t>n	el</a:t>
            </a:r>
            <a:r>
              <a:rPr sz="2400" spc="5" dirty="0">
                <a:latin typeface="Calibri"/>
                <a:cs typeface="Calibri"/>
              </a:rPr>
              <a:t>e</a:t>
            </a:r>
            <a:r>
              <a:rPr sz="2400" dirty="0">
                <a:latin typeface="Calibri"/>
                <a:cs typeface="Calibri"/>
              </a:rPr>
              <a:t>m</a:t>
            </a:r>
            <a:r>
              <a:rPr sz="2400" spc="-10" dirty="0">
                <a:latin typeface="Calibri"/>
                <a:cs typeface="Calibri"/>
              </a:rPr>
              <a:t>a</a:t>
            </a:r>
            <a:r>
              <a:rPr sz="2400" spc="-5" dirty="0">
                <a:latin typeface="Calibri"/>
                <a:cs typeface="Calibri"/>
              </a:rPr>
              <a:t>nla</a:t>
            </a:r>
            <a:r>
              <a:rPr sz="2400" dirty="0">
                <a:latin typeface="Calibri"/>
                <a:cs typeface="Calibri"/>
              </a:rPr>
              <a:t>r	</a:t>
            </a:r>
            <a:r>
              <a:rPr sz="2400" spc="-5" dirty="0">
                <a:latin typeface="Calibri"/>
                <a:cs typeface="Calibri"/>
              </a:rPr>
              <a:t>x'd</a:t>
            </a:r>
            <a:r>
              <a:rPr sz="2400" dirty="0">
                <a:latin typeface="Calibri"/>
                <a:cs typeface="Calibri"/>
              </a:rPr>
              <a:t>en</a:t>
            </a:r>
            <a:endParaRPr sz="2400">
              <a:latin typeface="Calibri"/>
              <a:cs typeface="Calibri"/>
            </a:endParaRPr>
          </a:p>
        </p:txBody>
      </p:sp>
      <p:sp>
        <p:nvSpPr>
          <p:cNvPr id="15" name="object 15"/>
          <p:cNvSpPr txBox="1"/>
          <p:nvPr/>
        </p:nvSpPr>
        <p:spPr>
          <a:xfrm>
            <a:off x="1550669" y="3460750"/>
            <a:ext cx="6833234" cy="756920"/>
          </a:xfrm>
          <a:prstGeom prst="rect">
            <a:avLst/>
          </a:prstGeom>
        </p:spPr>
        <p:txBody>
          <a:bodyPr vert="horz" wrap="square" lIns="0" tIns="12700" rIns="0" bIns="0" rtlCol="0">
            <a:spAutoFit/>
          </a:bodyPr>
          <a:lstStyle/>
          <a:p>
            <a:pPr marR="5080" algn="r">
              <a:lnSpc>
                <a:spcPct val="100000"/>
              </a:lnSpc>
              <a:spcBef>
                <a:spcPts val="100"/>
              </a:spcBef>
              <a:tabLst>
                <a:tab pos="502284" algn="l"/>
                <a:tab pos="1295400" algn="l"/>
                <a:tab pos="2221865" algn="l"/>
                <a:tab pos="3680460" algn="l"/>
                <a:tab pos="5128260" algn="l"/>
                <a:tab pos="6005195" algn="l"/>
              </a:tabLst>
            </a:pPr>
            <a:r>
              <a:rPr sz="2400" dirty="0">
                <a:latin typeface="Calibri"/>
                <a:cs typeface="Calibri"/>
              </a:rPr>
              <a:t>İle	</a:t>
            </a:r>
            <a:r>
              <a:rPr sz="2400" spc="75" dirty="0">
                <a:latin typeface="Calibri"/>
                <a:cs typeface="Calibri"/>
              </a:rPr>
              <a:t>(</a:t>
            </a:r>
            <a:r>
              <a:rPr sz="2400" dirty="0">
                <a:latin typeface="Calibri"/>
                <a:cs typeface="Calibri"/>
              </a:rPr>
              <a:t>j</a:t>
            </a:r>
            <a:r>
              <a:rPr sz="2400" spc="-5" dirty="0">
                <a:latin typeface="Calibri"/>
                <a:cs typeface="Calibri"/>
              </a:rPr>
              <a:t>-1</a:t>
            </a:r>
            <a:r>
              <a:rPr sz="2400" dirty="0">
                <a:latin typeface="Calibri"/>
                <a:cs typeface="Calibri"/>
              </a:rPr>
              <a:t>).	</a:t>
            </a:r>
            <a:r>
              <a:rPr sz="2400" spc="-35" dirty="0">
                <a:latin typeface="Calibri"/>
                <a:cs typeface="Calibri"/>
              </a:rPr>
              <a:t>y</a:t>
            </a:r>
            <a:r>
              <a:rPr sz="2400" dirty="0">
                <a:latin typeface="Calibri"/>
                <a:cs typeface="Calibri"/>
              </a:rPr>
              <a:t>e</a:t>
            </a:r>
            <a:r>
              <a:rPr sz="2400" spc="5" dirty="0">
                <a:latin typeface="Calibri"/>
                <a:cs typeface="Calibri"/>
              </a:rPr>
              <a:t>r</a:t>
            </a:r>
            <a:r>
              <a:rPr sz="2400" dirty="0">
                <a:latin typeface="Calibri"/>
                <a:cs typeface="Calibri"/>
              </a:rPr>
              <a:t>ler	</a:t>
            </a:r>
            <a:r>
              <a:rPr sz="2400" spc="-10" dirty="0">
                <a:latin typeface="Calibri"/>
                <a:cs typeface="Calibri"/>
              </a:rPr>
              <a:t>a</a:t>
            </a:r>
            <a:r>
              <a:rPr sz="2400" spc="-45" dirty="0">
                <a:latin typeface="Calibri"/>
                <a:cs typeface="Calibri"/>
              </a:rPr>
              <a:t>r</a:t>
            </a:r>
            <a:r>
              <a:rPr sz="2400" dirty="0">
                <a:latin typeface="Calibri"/>
                <a:cs typeface="Calibri"/>
              </a:rPr>
              <a:t>ası</a:t>
            </a:r>
            <a:r>
              <a:rPr sz="2400" spc="-15" dirty="0">
                <a:latin typeface="Calibri"/>
                <a:cs typeface="Calibri"/>
              </a:rPr>
              <a:t>n</a:t>
            </a:r>
            <a:r>
              <a:rPr sz="2400" spc="-5" dirty="0">
                <a:latin typeface="Calibri"/>
                <a:cs typeface="Calibri"/>
              </a:rPr>
              <a:t>dak</a:t>
            </a:r>
            <a:r>
              <a:rPr sz="2400" dirty="0">
                <a:latin typeface="Calibri"/>
                <a:cs typeface="Calibri"/>
              </a:rPr>
              <a:t>i	elem</a:t>
            </a:r>
            <a:r>
              <a:rPr sz="2400" spc="-10" dirty="0">
                <a:latin typeface="Calibri"/>
                <a:cs typeface="Calibri"/>
              </a:rPr>
              <a:t>a</a:t>
            </a:r>
            <a:r>
              <a:rPr sz="2400" spc="-5" dirty="0">
                <a:latin typeface="Calibri"/>
                <a:cs typeface="Calibri"/>
              </a:rPr>
              <a:t>nla</a:t>
            </a:r>
            <a:r>
              <a:rPr sz="2400" dirty="0">
                <a:latin typeface="Calibri"/>
                <a:cs typeface="Calibri"/>
              </a:rPr>
              <a:t>r	</a:t>
            </a:r>
            <a:r>
              <a:rPr sz="2400" spc="-5" dirty="0">
                <a:latin typeface="Calibri"/>
                <a:cs typeface="Calibri"/>
              </a:rPr>
              <a:t>x</a:t>
            </a:r>
            <a:r>
              <a:rPr sz="2400" dirty="0">
                <a:latin typeface="Calibri"/>
                <a:cs typeface="Calibri"/>
              </a:rPr>
              <a:t>'</a:t>
            </a:r>
            <a:r>
              <a:rPr sz="2400" spc="-5" dirty="0">
                <a:latin typeface="Calibri"/>
                <a:cs typeface="Calibri"/>
              </a:rPr>
              <a:t>d</a:t>
            </a:r>
            <a:r>
              <a:rPr sz="2400" spc="5" dirty="0">
                <a:latin typeface="Calibri"/>
                <a:cs typeface="Calibri"/>
              </a:rPr>
              <a:t>e</a:t>
            </a:r>
            <a:r>
              <a:rPr sz="2400" dirty="0">
                <a:latin typeface="Calibri"/>
                <a:cs typeface="Calibri"/>
              </a:rPr>
              <a:t>n	küç</a:t>
            </a:r>
            <a:r>
              <a:rPr sz="2400" spc="-10" dirty="0">
                <a:latin typeface="Calibri"/>
                <a:cs typeface="Calibri"/>
              </a:rPr>
              <a:t>ü</a:t>
            </a:r>
            <a:r>
              <a:rPr sz="2400" dirty="0">
                <a:latin typeface="Calibri"/>
                <a:cs typeface="Calibri"/>
              </a:rPr>
              <a:t>k,</a:t>
            </a:r>
            <a:endParaRPr sz="2400">
              <a:latin typeface="Calibri"/>
              <a:cs typeface="Calibri"/>
            </a:endParaRPr>
          </a:p>
          <a:p>
            <a:pPr marR="7620" algn="r">
              <a:lnSpc>
                <a:spcPct val="100000"/>
              </a:lnSpc>
            </a:pPr>
            <a:r>
              <a:rPr sz="2400" spc="-5" dirty="0">
                <a:latin typeface="Calibri"/>
                <a:cs typeface="Calibri"/>
              </a:rPr>
              <a:t>büyük</a:t>
            </a:r>
            <a:endParaRPr sz="2400">
              <a:latin typeface="Calibri"/>
              <a:cs typeface="Calibri"/>
            </a:endParaRPr>
          </a:p>
        </p:txBody>
      </p:sp>
      <p:sp>
        <p:nvSpPr>
          <p:cNvPr id="16" name="object 16"/>
          <p:cNvSpPr txBox="1"/>
          <p:nvPr/>
        </p:nvSpPr>
        <p:spPr>
          <a:xfrm>
            <a:off x="1550669" y="4192270"/>
            <a:ext cx="6833870" cy="1489075"/>
          </a:xfrm>
          <a:prstGeom prst="rect">
            <a:avLst/>
          </a:prstGeom>
        </p:spPr>
        <p:txBody>
          <a:bodyPr vert="horz" wrap="square" lIns="0" tIns="12700" rIns="0" bIns="0" rtlCol="0">
            <a:spAutoFit/>
          </a:bodyPr>
          <a:lstStyle/>
          <a:p>
            <a:pPr marL="12700" marR="5080" algn="just">
              <a:lnSpc>
                <a:spcPct val="100000"/>
              </a:lnSpc>
              <a:spcBef>
                <a:spcPts val="100"/>
              </a:spcBef>
            </a:pPr>
            <a:r>
              <a:rPr sz="2400" spc="-30" dirty="0">
                <a:latin typeface="Calibri"/>
                <a:cs typeface="Calibri"/>
              </a:rPr>
              <a:t>olacaktır. </a:t>
            </a:r>
            <a:r>
              <a:rPr sz="2400" dirty="0">
                <a:latin typeface="Calibri"/>
                <a:cs typeface="Calibri"/>
              </a:rPr>
              <a:t>Bu </a:t>
            </a:r>
            <a:r>
              <a:rPr sz="2400" spc="-15" dirty="0">
                <a:latin typeface="Calibri"/>
                <a:cs typeface="Calibri"/>
              </a:rPr>
              <a:t>koşullar </a:t>
            </a:r>
            <a:r>
              <a:rPr sz="2400" spc="-10" dirty="0">
                <a:latin typeface="Calibri"/>
                <a:cs typeface="Calibri"/>
              </a:rPr>
              <a:t>gerçekleştirildiğinde </a:t>
            </a:r>
            <a:r>
              <a:rPr sz="2400" dirty="0">
                <a:latin typeface="Calibri"/>
                <a:cs typeface="Calibri"/>
              </a:rPr>
              <a:t>x, </a:t>
            </a:r>
            <a:r>
              <a:rPr sz="2400" spc="-10" dirty="0">
                <a:latin typeface="Calibri"/>
                <a:cs typeface="Calibri"/>
              </a:rPr>
              <a:t>dizide </a:t>
            </a:r>
            <a:r>
              <a:rPr sz="2400" spc="5" dirty="0">
                <a:latin typeface="Calibri"/>
                <a:cs typeface="Calibri"/>
              </a:rPr>
              <a:t>en  </a:t>
            </a:r>
            <a:r>
              <a:rPr sz="2400" dirty="0">
                <a:latin typeface="Calibri"/>
                <a:cs typeface="Calibri"/>
              </a:rPr>
              <a:t>küçük j. </a:t>
            </a:r>
            <a:r>
              <a:rPr sz="2400" spc="-25" dirty="0">
                <a:latin typeface="Calibri"/>
                <a:cs typeface="Calibri"/>
              </a:rPr>
              <a:t>elemandır. </a:t>
            </a:r>
            <a:r>
              <a:rPr sz="2400" spc="-15" dirty="0">
                <a:latin typeface="Calibri"/>
                <a:cs typeface="Calibri"/>
              </a:rPr>
              <a:t>Aynı </a:t>
            </a:r>
            <a:r>
              <a:rPr sz="2400" spc="-25" dirty="0">
                <a:latin typeface="Calibri"/>
                <a:cs typeface="Calibri"/>
              </a:rPr>
              <a:t>işlemler, </a:t>
            </a:r>
            <a:r>
              <a:rPr sz="2400" spc="-5" dirty="0">
                <a:latin typeface="Calibri"/>
                <a:cs typeface="Calibri"/>
              </a:rPr>
              <a:t>x[0]-x[j-1] </a:t>
            </a:r>
            <a:r>
              <a:rPr sz="2400" spc="-15" dirty="0">
                <a:latin typeface="Calibri"/>
                <a:cs typeface="Calibri"/>
              </a:rPr>
              <a:t>ve </a:t>
            </a:r>
            <a:r>
              <a:rPr sz="2400" spc="-5" dirty="0">
                <a:latin typeface="Calibri"/>
                <a:cs typeface="Calibri"/>
              </a:rPr>
              <a:t>x[j+1]-  x[n-1] </a:t>
            </a:r>
            <a:r>
              <a:rPr sz="2400" dirty="0">
                <a:latin typeface="Calibri"/>
                <a:cs typeface="Calibri"/>
              </a:rPr>
              <a:t>alt dizileri </a:t>
            </a:r>
            <a:r>
              <a:rPr sz="2400" spc="-10" dirty="0">
                <a:latin typeface="Calibri"/>
                <a:cs typeface="Calibri"/>
              </a:rPr>
              <a:t>(parçaları) </a:t>
            </a:r>
            <a:r>
              <a:rPr sz="2400" dirty="0">
                <a:latin typeface="Calibri"/>
                <a:cs typeface="Calibri"/>
              </a:rPr>
              <a:t>için </a:t>
            </a:r>
            <a:r>
              <a:rPr sz="2400" spc="-30" dirty="0">
                <a:latin typeface="Calibri"/>
                <a:cs typeface="Calibri"/>
              </a:rPr>
              <a:t>tekrarlanır. </a:t>
            </a:r>
            <a:r>
              <a:rPr sz="2400" spc="-10" dirty="0">
                <a:latin typeface="Calibri"/>
                <a:cs typeface="Calibri"/>
              </a:rPr>
              <a:t>Sonuçta  veri </a:t>
            </a:r>
            <a:r>
              <a:rPr sz="2400" dirty="0">
                <a:latin typeface="Calibri"/>
                <a:cs typeface="Calibri"/>
              </a:rPr>
              <a:t>grubu </a:t>
            </a:r>
            <a:r>
              <a:rPr sz="2400" spc="-30" dirty="0">
                <a:latin typeface="Calibri"/>
                <a:cs typeface="Calibri"/>
              </a:rPr>
              <a:t>sıralanır.</a:t>
            </a:r>
            <a:endParaRPr sz="2400">
              <a:latin typeface="Calibri"/>
              <a:cs typeface="Calibri"/>
            </a:endParaRPr>
          </a:p>
        </p:txBody>
      </p:sp>
      <p:sp>
        <p:nvSpPr>
          <p:cNvPr id="17" name="object 17"/>
          <p:cNvSpPr txBox="1"/>
          <p:nvPr/>
        </p:nvSpPr>
        <p:spPr>
          <a:xfrm>
            <a:off x="4729353" y="297941"/>
            <a:ext cx="196215" cy="208279"/>
          </a:xfrm>
          <a:prstGeom prst="rect">
            <a:avLst/>
          </a:prstGeom>
        </p:spPr>
        <p:txBody>
          <a:bodyPr vert="horz" wrap="square" lIns="0" tIns="12700" rIns="0" bIns="0" rtlCol="0">
            <a:spAutoFit/>
          </a:bodyPr>
          <a:lstStyle/>
          <a:p>
            <a:pPr marL="12700">
              <a:lnSpc>
                <a:spcPct val="100000"/>
              </a:lnSpc>
              <a:spcBef>
                <a:spcPts val="100"/>
              </a:spcBef>
            </a:pPr>
            <a:r>
              <a:rPr sz="1200" spc="-5" dirty="0">
                <a:solidFill>
                  <a:srgbClr val="FDFDFD"/>
                </a:solidFill>
                <a:latin typeface="Arial"/>
                <a:cs typeface="Arial"/>
              </a:rPr>
              <a:t>14</a:t>
            </a:r>
            <a:endParaRPr sz="1200">
              <a:latin typeface="Arial"/>
              <a:cs typeface="Arial"/>
            </a:endParaRPr>
          </a:p>
        </p:txBody>
      </p:sp>
    </p:spTree>
    <p:extLst>
      <p:ext uri="{BB962C8B-B14F-4D97-AF65-F5344CB8AC3E}">
        <p14:creationId xmlns="" xmlns:p14="http://schemas.microsoft.com/office/powerpoint/2010/main" val="196487061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 xmlns:a16="http://schemas.microsoft.com/office/drawing/2014/main" id="{87565F37-A227-4B8B-AEDC-77C781866DB5}"/>
              </a:ext>
            </a:extLst>
          </p:cNvPr>
          <p:cNvSpPr>
            <a:spLocks noGrp="1"/>
          </p:cNvSpPr>
          <p:nvPr>
            <p:ph type="title"/>
          </p:nvPr>
        </p:nvSpPr>
        <p:spPr/>
        <p:txBody>
          <a:bodyPr/>
          <a:lstStyle/>
          <a:p>
            <a:endParaRPr lang="tr-TR"/>
          </a:p>
        </p:txBody>
      </p:sp>
      <p:sp>
        <p:nvSpPr>
          <p:cNvPr id="3" name="Metin Yer Tutucusu 2">
            <a:extLst>
              <a:ext uri="{FF2B5EF4-FFF2-40B4-BE49-F238E27FC236}">
                <a16:creationId xmlns="" xmlns:a16="http://schemas.microsoft.com/office/drawing/2014/main" id="{CC4C46FC-682D-49B3-88F4-E66632E9645A}"/>
              </a:ext>
            </a:extLst>
          </p:cNvPr>
          <p:cNvSpPr>
            <a:spLocks noGrp="1"/>
          </p:cNvSpPr>
          <p:nvPr>
            <p:ph type="body" idx="1"/>
          </p:nvPr>
        </p:nvSpPr>
        <p:spPr/>
        <p:txBody>
          <a:bodyPr/>
          <a:lstStyle/>
          <a:p>
            <a:endParaRPr lang="tr-TR"/>
          </a:p>
        </p:txBody>
      </p:sp>
      <p:pic>
        <p:nvPicPr>
          <p:cNvPr id="4" name="Resim 4">
            <a:extLst>
              <a:ext uri="{FF2B5EF4-FFF2-40B4-BE49-F238E27FC236}">
                <a16:creationId xmlns="" xmlns:a16="http://schemas.microsoft.com/office/drawing/2014/main" id="{F9AC25E3-8A20-424C-95BB-441A89537D31}"/>
              </a:ext>
            </a:extLst>
          </p:cNvPr>
          <p:cNvPicPr>
            <a:picLocks noChangeAspect="1"/>
          </p:cNvPicPr>
          <p:nvPr/>
        </p:nvPicPr>
        <p:blipFill>
          <a:blip r:embed="rId2" cstate="print"/>
          <a:stretch>
            <a:fillRect/>
          </a:stretch>
        </p:blipFill>
        <p:spPr>
          <a:xfrm>
            <a:off x="880617" y="548358"/>
            <a:ext cx="7371505" cy="6020289"/>
          </a:xfrm>
          <a:prstGeom prst="rect">
            <a:avLst/>
          </a:prstGeom>
        </p:spPr>
      </p:pic>
    </p:spTree>
    <p:extLst>
      <p:ext uri="{BB962C8B-B14F-4D97-AF65-F5344CB8AC3E}">
        <p14:creationId xmlns="" xmlns:p14="http://schemas.microsoft.com/office/powerpoint/2010/main" val="60733460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231123" y="0"/>
            <a:ext cx="762000" cy="6858000"/>
          </a:xfrm>
          <a:custGeom>
            <a:avLst/>
            <a:gdLst/>
            <a:ahLst/>
            <a:cxnLst/>
            <a:rect l="l" t="t" r="r" b="b"/>
            <a:pathLst>
              <a:path w="762000" h="6858000">
                <a:moveTo>
                  <a:pt x="0" y="6858000"/>
                </a:moveTo>
                <a:lnTo>
                  <a:pt x="762000" y="6858000"/>
                </a:lnTo>
                <a:lnTo>
                  <a:pt x="762000" y="0"/>
                </a:lnTo>
                <a:lnTo>
                  <a:pt x="0" y="0"/>
                </a:lnTo>
                <a:lnTo>
                  <a:pt x="0" y="6858000"/>
                </a:lnTo>
                <a:close/>
              </a:path>
            </a:pathLst>
          </a:custGeom>
          <a:solidFill>
            <a:srgbClr val="FFFFFF">
              <a:alpha val="10195"/>
            </a:srgbClr>
          </a:solidFill>
        </p:spPr>
        <p:txBody>
          <a:bodyPr wrap="square" lIns="0" tIns="0" rIns="0" bIns="0" rtlCol="0"/>
          <a:lstStyle/>
          <a:p>
            <a:endParaRPr/>
          </a:p>
        </p:txBody>
      </p:sp>
      <p:sp>
        <p:nvSpPr>
          <p:cNvPr id="3" name="object 3"/>
          <p:cNvSpPr/>
          <p:nvPr/>
        </p:nvSpPr>
        <p:spPr>
          <a:xfrm>
            <a:off x="3887723" y="0"/>
            <a:ext cx="673735" cy="334010"/>
          </a:xfrm>
          <a:custGeom>
            <a:avLst/>
            <a:gdLst/>
            <a:ahLst/>
            <a:cxnLst/>
            <a:rect l="l" t="t" r="r" b="b"/>
            <a:pathLst>
              <a:path w="673735" h="334010">
                <a:moveTo>
                  <a:pt x="0" y="333756"/>
                </a:moveTo>
                <a:lnTo>
                  <a:pt x="673608" y="333756"/>
                </a:lnTo>
                <a:lnTo>
                  <a:pt x="673608" y="0"/>
                </a:lnTo>
                <a:lnTo>
                  <a:pt x="0" y="0"/>
                </a:lnTo>
                <a:lnTo>
                  <a:pt x="0" y="333756"/>
                </a:lnTo>
                <a:close/>
              </a:path>
            </a:pathLst>
          </a:custGeom>
          <a:solidFill>
            <a:srgbClr val="FFFFFF">
              <a:alpha val="10195"/>
            </a:srgbClr>
          </a:solidFill>
        </p:spPr>
        <p:txBody>
          <a:bodyPr wrap="square" lIns="0" tIns="0" rIns="0" bIns="0" rtlCol="0"/>
          <a:lstStyle/>
          <a:p>
            <a:endParaRPr/>
          </a:p>
        </p:txBody>
      </p:sp>
      <p:sp>
        <p:nvSpPr>
          <p:cNvPr id="4" name="object 4"/>
          <p:cNvSpPr/>
          <p:nvPr/>
        </p:nvSpPr>
        <p:spPr>
          <a:xfrm>
            <a:off x="3887723" y="6519671"/>
            <a:ext cx="2819400" cy="338455"/>
          </a:xfrm>
          <a:custGeom>
            <a:avLst/>
            <a:gdLst/>
            <a:ahLst/>
            <a:cxnLst/>
            <a:rect l="l" t="t" r="r" b="b"/>
            <a:pathLst>
              <a:path w="2819400" h="338454">
                <a:moveTo>
                  <a:pt x="0" y="338327"/>
                </a:moveTo>
                <a:lnTo>
                  <a:pt x="2819400" y="338327"/>
                </a:lnTo>
                <a:lnTo>
                  <a:pt x="2819400" y="0"/>
                </a:lnTo>
                <a:lnTo>
                  <a:pt x="0" y="0"/>
                </a:lnTo>
                <a:lnTo>
                  <a:pt x="0" y="338327"/>
                </a:lnTo>
                <a:close/>
              </a:path>
            </a:pathLst>
          </a:custGeom>
          <a:solidFill>
            <a:srgbClr val="FFFFFF">
              <a:alpha val="10195"/>
            </a:srgbClr>
          </a:solidFill>
        </p:spPr>
        <p:txBody>
          <a:bodyPr wrap="square" lIns="0" tIns="0" rIns="0" bIns="0" rtlCol="0"/>
          <a:lstStyle/>
          <a:p>
            <a:endParaRPr/>
          </a:p>
        </p:txBody>
      </p:sp>
      <p:sp>
        <p:nvSpPr>
          <p:cNvPr id="5" name="object 5"/>
          <p:cNvSpPr/>
          <p:nvPr/>
        </p:nvSpPr>
        <p:spPr>
          <a:xfrm>
            <a:off x="50292" y="0"/>
            <a:ext cx="9100058" cy="6864349"/>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457200" y="333756"/>
            <a:ext cx="8229600" cy="6186170"/>
          </a:xfrm>
          <a:custGeom>
            <a:avLst/>
            <a:gdLst/>
            <a:ahLst/>
            <a:cxnLst/>
            <a:rect l="l" t="t" r="r" b="b"/>
            <a:pathLst>
              <a:path w="8229600" h="6186170">
                <a:moveTo>
                  <a:pt x="0" y="6185916"/>
                </a:moveTo>
                <a:lnTo>
                  <a:pt x="8229600" y="6185916"/>
                </a:lnTo>
                <a:lnTo>
                  <a:pt x="8229600" y="0"/>
                </a:lnTo>
                <a:lnTo>
                  <a:pt x="0" y="0"/>
                </a:lnTo>
                <a:lnTo>
                  <a:pt x="0" y="6185916"/>
                </a:lnTo>
                <a:close/>
              </a:path>
            </a:pathLst>
          </a:custGeom>
          <a:solidFill>
            <a:srgbClr val="FFFFFF"/>
          </a:solidFill>
        </p:spPr>
        <p:txBody>
          <a:bodyPr wrap="square" lIns="0" tIns="0" rIns="0" bIns="0" rtlCol="0"/>
          <a:lstStyle/>
          <a:p>
            <a:endParaRPr/>
          </a:p>
        </p:txBody>
      </p:sp>
      <p:sp>
        <p:nvSpPr>
          <p:cNvPr id="7" name="object 7"/>
          <p:cNvSpPr/>
          <p:nvPr/>
        </p:nvSpPr>
        <p:spPr>
          <a:xfrm>
            <a:off x="457200" y="333756"/>
            <a:ext cx="8229600" cy="6186170"/>
          </a:xfrm>
          <a:custGeom>
            <a:avLst/>
            <a:gdLst/>
            <a:ahLst/>
            <a:cxnLst/>
            <a:rect l="l" t="t" r="r" b="b"/>
            <a:pathLst>
              <a:path w="8229600" h="6186170">
                <a:moveTo>
                  <a:pt x="0" y="6185916"/>
                </a:moveTo>
                <a:lnTo>
                  <a:pt x="8229600" y="6185916"/>
                </a:lnTo>
                <a:lnTo>
                  <a:pt x="8229600" y="0"/>
                </a:lnTo>
                <a:lnTo>
                  <a:pt x="0" y="0"/>
                </a:lnTo>
                <a:lnTo>
                  <a:pt x="0" y="6185916"/>
                </a:lnTo>
                <a:close/>
              </a:path>
            </a:pathLst>
          </a:custGeom>
          <a:ln w="6096">
            <a:solidFill>
              <a:srgbClr val="000000"/>
            </a:solidFill>
          </a:ln>
        </p:spPr>
        <p:txBody>
          <a:bodyPr wrap="square" lIns="0" tIns="0" rIns="0" bIns="0" rtlCol="0"/>
          <a:lstStyle/>
          <a:p>
            <a:endParaRPr/>
          </a:p>
        </p:txBody>
      </p:sp>
      <p:sp>
        <p:nvSpPr>
          <p:cNvPr id="12" name="object 12"/>
          <p:cNvSpPr txBox="1">
            <a:spLocks noGrp="1"/>
          </p:cNvSpPr>
          <p:nvPr>
            <p:ph type="title"/>
          </p:nvPr>
        </p:nvSpPr>
        <p:spPr>
          <a:xfrm>
            <a:off x="1121765" y="1645666"/>
            <a:ext cx="1824355" cy="467995"/>
          </a:xfrm>
          <a:prstGeom prst="rect">
            <a:avLst/>
          </a:prstGeom>
        </p:spPr>
        <p:txBody>
          <a:bodyPr vert="horz" wrap="square" lIns="0" tIns="13335" rIns="0" bIns="0" rtlCol="0">
            <a:spAutoFit/>
          </a:bodyPr>
          <a:lstStyle/>
          <a:p>
            <a:pPr marL="12700">
              <a:lnSpc>
                <a:spcPct val="100000"/>
              </a:lnSpc>
              <a:spcBef>
                <a:spcPts val="105"/>
              </a:spcBef>
            </a:pPr>
            <a:r>
              <a:rPr sz="2900" spc="-5" dirty="0"/>
              <a:t>QU</a:t>
            </a:r>
            <a:r>
              <a:rPr sz="2900" spc="5" dirty="0"/>
              <a:t>I</a:t>
            </a:r>
            <a:r>
              <a:rPr sz="2900" spc="-5" dirty="0"/>
              <a:t>C</a:t>
            </a:r>
            <a:r>
              <a:rPr sz="2900" spc="-25" dirty="0"/>
              <a:t>K</a:t>
            </a:r>
            <a:r>
              <a:rPr sz="2900" dirty="0"/>
              <a:t>SO</a:t>
            </a:r>
            <a:r>
              <a:rPr sz="2900" spc="-20" dirty="0"/>
              <a:t>R</a:t>
            </a:r>
            <a:r>
              <a:rPr sz="2900" dirty="0"/>
              <a:t>T</a:t>
            </a:r>
            <a:endParaRPr sz="2900"/>
          </a:p>
        </p:txBody>
      </p:sp>
      <p:sp>
        <p:nvSpPr>
          <p:cNvPr id="13" name="object 13"/>
          <p:cNvSpPr txBox="1"/>
          <p:nvPr/>
        </p:nvSpPr>
        <p:spPr>
          <a:xfrm>
            <a:off x="4729353" y="297941"/>
            <a:ext cx="196215" cy="208279"/>
          </a:xfrm>
          <a:prstGeom prst="rect">
            <a:avLst/>
          </a:prstGeom>
        </p:spPr>
        <p:txBody>
          <a:bodyPr vert="horz" wrap="square" lIns="0" tIns="12700" rIns="0" bIns="0" rtlCol="0">
            <a:spAutoFit/>
          </a:bodyPr>
          <a:lstStyle/>
          <a:p>
            <a:pPr marL="12700">
              <a:lnSpc>
                <a:spcPct val="100000"/>
              </a:lnSpc>
              <a:spcBef>
                <a:spcPts val="100"/>
              </a:spcBef>
            </a:pPr>
            <a:r>
              <a:rPr sz="1200" spc="-5" dirty="0">
                <a:solidFill>
                  <a:srgbClr val="FDFDFD"/>
                </a:solidFill>
                <a:latin typeface="Arial"/>
                <a:cs typeface="Arial"/>
              </a:rPr>
              <a:t>16</a:t>
            </a:r>
            <a:endParaRPr sz="1200">
              <a:latin typeface="Arial"/>
              <a:cs typeface="Arial"/>
            </a:endParaRPr>
          </a:p>
        </p:txBody>
      </p:sp>
      <p:sp>
        <p:nvSpPr>
          <p:cNvPr id="14" name="object 14"/>
          <p:cNvSpPr/>
          <p:nvPr/>
        </p:nvSpPr>
        <p:spPr>
          <a:xfrm>
            <a:off x="3491484" y="2776727"/>
            <a:ext cx="721360" cy="436245"/>
          </a:xfrm>
          <a:custGeom>
            <a:avLst/>
            <a:gdLst/>
            <a:ahLst/>
            <a:cxnLst/>
            <a:rect l="l" t="t" r="r" b="b"/>
            <a:pathLst>
              <a:path w="721360" h="436244">
                <a:moveTo>
                  <a:pt x="0" y="217932"/>
                </a:moveTo>
                <a:lnTo>
                  <a:pt x="18379" y="149035"/>
                </a:lnTo>
                <a:lnTo>
                  <a:pt x="40239" y="117764"/>
                </a:lnTo>
                <a:lnTo>
                  <a:pt x="69555" y="89208"/>
                </a:lnTo>
                <a:lnTo>
                  <a:pt x="105584" y="63817"/>
                </a:lnTo>
                <a:lnTo>
                  <a:pt x="147584" y="42038"/>
                </a:lnTo>
                <a:lnTo>
                  <a:pt x="194811" y="24318"/>
                </a:lnTo>
                <a:lnTo>
                  <a:pt x="246522" y="11106"/>
                </a:lnTo>
                <a:lnTo>
                  <a:pt x="301974" y="2851"/>
                </a:lnTo>
                <a:lnTo>
                  <a:pt x="360425" y="0"/>
                </a:lnTo>
                <a:lnTo>
                  <a:pt x="418877" y="2851"/>
                </a:lnTo>
                <a:lnTo>
                  <a:pt x="474329" y="11106"/>
                </a:lnTo>
                <a:lnTo>
                  <a:pt x="526040" y="24318"/>
                </a:lnTo>
                <a:lnTo>
                  <a:pt x="573267" y="42038"/>
                </a:lnTo>
                <a:lnTo>
                  <a:pt x="615267" y="63817"/>
                </a:lnTo>
                <a:lnTo>
                  <a:pt x="651296" y="89208"/>
                </a:lnTo>
                <a:lnTo>
                  <a:pt x="680612" y="117764"/>
                </a:lnTo>
                <a:lnTo>
                  <a:pt x="702472" y="149035"/>
                </a:lnTo>
                <a:lnTo>
                  <a:pt x="720851" y="217932"/>
                </a:lnTo>
                <a:lnTo>
                  <a:pt x="716133" y="253290"/>
                </a:lnTo>
                <a:lnTo>
                  <a:pt x="680612" y="318099"/>
                </a:lnTo>
                <a:lnTo>
                  <a:pt x="651296" y="346655"/>
                </a:lnTo>
                <a:lnTo>
                  <a:pt x="615267" y="372046"/>
                </a:lnTo>
                <a:lnTo>
                  <a:pt x="573267" y="393825"/>
                </a:lnTo>
                <a:lnTo>
                  <a:pt x="526040" y="411545"/>
                </a:lnTo>
                <a:lnTo>
                  <a:pt x="474329" y="424757"/>
                </a:lnTo>
                <a:lnTo>
                  <a:pt x="418877" y="433012"/>
                </a:lnTo>
                <a:lnTo>
                  <a:pt x="360425" y="435863"/>
                </a:lnTo>
                <a:lnTo>
                  <a:pt x="301974" y="433012"/>
                </a:lnTo>
                <a:lnTo>
                  <a:pt x="246522" y="424757"/>
                </a:lnTo>
                <a:lnTo>
                  <a:pt x="194811" y="411545"/>
                </a:lnTo>
                <a:lnTo>
                  <a:pt x="147584" y="393825"/>
                </a:lnTo>
                <a:lnTo>
                  <a:pt x="105584" y="372046"/>
                </a:lnTo>
                <a:lnTo>
                  <a:pt x="69555" y="346655"/>
                </a:lnTo>
                <a:lnTo>
                  <a:pt x="40239" y="318099"/>
                </a:lnTo>
                <a:lnTo>
                  <a:pt x="18379" y="286828"/>
                </a:lnTo>
                <a:lnTo>
                  <a:pt x="0" y="217932"/>
                </a:lnTo>
                <a:close/>
              </a:path>
            </a:pathLst>
          </a:custGeom>
          <a:ln w="15240">
            <a:solidFill>
              <a:srgbClr val="FD9F21"/>
            </a:solidFill>
          </a:ln>
        </p:spPr>
        <p:txBody>
          <a:bodyPr wrap="square" lIns="0" tIns="0" rIns="0" bIns="0" rtlCol="0"/>
          <a:lstStyle/>
          <a:p>
            <a:endParaRPr/>
          </a:p>
        </p:txBody>
      </p:sp>
      <p:graphicFrame>
        <p:nvGraphicFramePr>
          <p:cNvPr id="15" name="object 15"/>
          <p:cNvGraphicFramePr>
            <a:graphicFrameLocks noGrp="1"/>
          </p:cNvGraphicFramePr>
          <p:nvPr>
            <p:extLst>
              <p:ext uri="{D42A27DB-BD31-4B8C-83A1-F6EECF244321}">
                <p14:modId xmlns="" xmlns:p14="http://schemas.microsoft.com/office/powerpoint/2010/main" val="289817628"/>
              </p:ext>
            </p:extLst>
          </p:nvPr>
        </p:nvGraphicFramePr>
        <p:xfrm>
          <a:off x="1123188" y="2205227"/>
          <a:ext cx="5967728" cy="3160213"/>
        </p:xfrm>
        <a:graphic>
          <a:graphicData uri="http://schemas.openxmlformats.org/drawingml/2006/table">
            <a:tbl>
              <a:tblPr firstRow="1" bandRow="1">
                <a:tableStyleId>{2D5ABB26-0587-4C30-8999-92F81FD0307C}</a:tableStyleId>
              </a:tblPr>
              <a:tblGrid>
                <a:gridCol w="393065">
                  <a:extLst>
                    <a:ext uri="{9D8B030D-6E8A-4147-A177-3AD203B41FA5}">
                      <a16:colId xmlns="" xmlns:a16="http://schemas.microsoft.com/office/drawing/2014/main" val="20000"/>
                    </a:ext>
                  </a:extLst>
                </a:gridCol>
                <a:gridCol w="628015">
                  <a:extLst>
                    <a:ext uri="{9D8B030D-6E8A-4147-A177-3AD203B41FA5}">
                      <a16:colId xmlns="" xmlns:a16="http://schemas.microsoft.com/office/drawing/2014/main" val="20001"/>
                    </a:ext>
                  </a:extLst>
                </a:gridCol>
                <a:gridCol w="657859">
                  <a:extLst>
                    <a:ext uri="{9D8B030D-6E8A-4147-A177-3AD203B41FA5}">
                      <a16:colId xmlns="" xmlns:a16="http://schemas.microsoft.com/office/drawing/2014/main" val="20002"/>
                    </a:ext>
                  </a:extLst>
                </a:gridCol>
                <a:gridCol w="514985">
                  <a:extLst>
                    <a:ext uri="{9D8B030D-6E8A-4147-A177-3AD203B41FA5}">
                      <a16:colId xmlns="" xmlns:a16="http://schemas.microsoft.com/office/drawing/2014/main" val="20003"/>
                    </a:ext>
                  </a:extLst>
                </a:gridCol>
                <a:gridCol w="819785">
                  <a:extLst>
                    <a:ext uri="{9D8B030D-6E8A-4147-A177-3AD203B41FA5}">
                      <a16:colId xmlns="" xmlns:a16="http://schemas.microsoft.com/office/drawing/2014/main" val="20004"/>
                    </a:ext>
                  </a:extLst>
                </a:gridCol>
                <a:gridCol w="617220">
                  <a:extLst>
                    <a:ext uri="{9D8B030D-6E8A-4147-A177-3AD203B41FA5}">
                      <a16:colId xmlns="" xmlns:a16="http://schemas.microsoft.com/office/drawing/2014/main" val="20005"/>
                    </a:ext>
                  </a:extLst>
                </a:gridCol>
                <a:gridCol w="813435">
                  <a:extLst>
                    <a:ext uri="{9D8B030D-6E8A-4147-A177-3AD203B41FA5}">
                      <a16:colId xmlns="" xmlns:a16="http://schemas.microsoft.com/office/drawing/2014/main" val="20006"/>
                    </a:ext>
                  </a:extLst>
                </a:gridCol>
                <a:gridCol w="759460">
                  <a:extLst>
                    <a:ext uri="{9D8B030D-6E8A-4147-A177-3AD203B41FA5}">
                      <a16:colId xmlns="" xmlns:a16="http://schemas.microsoft.com/office/drawing/2014/main" val="20007"/>
                    </a:ext>
                  </a:extLst>
                </a:gridCol>
                <a:gridCol w="763904">
                  <a:extLst>
                    <a:ext uri="{9D8B030D-6E8A-4147-A177-3AD203B41FA5}">
                      <a16:colId xmlns="" xmlns:a16="http://schemas.microsoft.com/office/drawing/2014/main" val="20008"/>
                    </a:ext>
                  </a:extLst>
                </a:gridCol>
              </a:tblGrid>
              <a:tr h="233200">
                <a:tc rowSpan="2">
                  <a:txBody>
                    <a:bodyPr/>
                    <a:lstStyle/>
                    <a:p>
                      <a:pPr>
                        <a:lnSpc>
                          <a:spcPct val="100000"/>
                        </a:lnSpc>
                      </a:pPr>
                      <a:endParaRPr sz="2300">
                        <a:latin typeface="Times New Roman"/>
                        <a:cs typeface="Times New Roman"/>
                      </a:endParaRPr>
                    </a:p>
                  </a:txBody>
                  <a:tcPr marL="0" marR="0" marT="0" marB="0">
                    <a:lnL w="19050">
                      <a:solidFill>
                        <a:srgbClr val="93C500"/>
                      </a:solidFill>
                      <a:prstDash val="solid"/>
                    </a:lnL>
                    <a:lnT w="19050">
                      <a:solidFill>
                        <a:srgbClr val="93C500"/>
                      </a:solidFill>
                      <a:prstDash val="solid"/>
                    </a:lnT>
                    <a:lnB w="19050">
                      <a:solidFill>
                        <a:srgbClr val="93C500"/>
                      </a:solidFill>
                      <a:prstDash val="solid"/>
                    </a:lnB>
                    <a:solidFill>
                      <a:srgbClr val="FFFFFF"/>
                    </a:solidFill>
                  </a:tcPr>
                </a:tc>
                <a:tc>
                  <a:txBody>
                    <a:bodyPr/>
                    <a:lstStyle/>
                    <a:p>
                      <a:pPr marL="18415" algn="ctr">
                        <a:lnSpc>
                          <a:spcPts val="1735"/>
                        </a:lnSpc>
                      </a:pPr>
                      <a:r>
                        <a:rPr sz="1800" dirty="0">
                          <a:latin typeface="Arial"/>
                          <a:cs typeface="Arial"/>
                        </a:rPr>
                        <a:t>p</a:t>
                      </a:r>
                      <a:endParaRPr sz="1800">
                        <a:latin typeface="Arial"/>
                        <a:cs typeface="Arial"/>
                      </a:endParaRPr>
                    </a:p>
                  </a:txBody>
                  <a:tcPr marL="0" marR="0" marT="0" marB="0">
                    <a:lnT w="19050">
                      <a:solidFill>
                        <a:srgbClr val="93C500"/>
                      </a:solidFill>
                      <a:prstDash val="solid"/>
                    </a:lnT>
                    <a:solidFill>
                      <a:srgbClr val="FFFFFF"/>
                    </a:solidFill>
                  </a:tcPr>
                </a:tc>
                <a:tc>
                  <a:txBody>
                    <a:bodyPr/>
                    <a:lstStyle/>
                    <a:p>
                      <a:pPr>
                        <a:lnSpc>
                          <a:spcPct val="100000"/>
                        </a:lnSpc>
                      </a:pPr>
                      <a:endParaRPr sz="1400">
                        <a:latin typeface="Times New Roman"/>
                        <a:cs typeface="Times New Roman"/>
                      </a:endParaRPr>
                    </a:p>
                  </a:txBody>
                  <a:tcPr marL="0" marR="0" marT="0" marB="0">
                    <a:lnT w="19050">
                      <a:solidFill>
                        <a:srgbClr val="93C500"/>
                      </a:solidFill>
                      <a:prstDash val="solid"/>
                    </a:lnT>
                    <a:solidFill>
                      <a:srgbClr val="FFFFFF"/>
                    </a:solidFill>
                  </a:tcPr>
                </a:tc>
                <a:tc>
                  <a:txBody>
                    <a:bodyPr/>
                    <a:lstStyle/>
                    <a:p>
                      <a:pPr>
                        <a:lnSpc>
                          <a:spcPct val="100000"/>
                        </a:lnSpc>
                      </a:pPr>
                      <a:endParaRPr sz="1400">
                        <a:latin typeface="Times New Roman"/>
                        <a:cs typeface="Times New Roman"/>
                      </a:endParaRPr>
                    </a:p>
                  </a:txBody>
                  <a:tcPr marL="0" marR="0" marT="0" marB="0">
                    <a:lnT w="19050">
                      <a:solidFill>
                        <a:srgbClr val="93C500"/>
                      </a:solidFill>
                      <a:prstDash val="solid"/>
                    </a:lnT>
                    <a:solidFill>
                      <a:srgbClr val="FFFFFF"/>
                    </a:solidFill>
                  </a:tcPr>
                </a:tc>
                <a:tc>
                  <a:txBody>
                    <a:bodyPr/>
                    <a:lstStyle/>
                    <a:p>
                      <a:pPr>
                        <a:lnSpc>
                          <a:spcPct val="100000"/>
                        </a:lnSpc>
                      </a:pPr>
                      <a:endParaRPr sz="1400">
                        <a:latin typeface="Times New Roman"/>
                        <a:cs typeface="Times New Roman"/>
                      </a:endParaRPr>
                    </a:p>
                  </a:txBody>
                  <a:tcPr marL="0" marR="0" marT="0" marB="0">
                    <a:lnT w="19050">
                      <a:solidFill>
                        <a:srgbClr val="93C500"/>
                      </a:solidFill>
                      <a:prstDash val="solid"/>
                    </a:lnT>
                    <a:solidFill>
                      <a:srgbClr val="FFFFFF"/>
                    </a:solidFill>
                  </a:tcPr>
                </a:tc>
                <a:tc>
                  <a:txBody>
                    <a:bodyPr/>
                    <a:lstStyle/>
                    <a:p>
                      <a:pPr>
                        <a:lnSpc>
                          <a:spcPct val="100000"/>
                        </a:lnSpc>
                      </a:pPr>
                      <a:endParaRPr sz="1400">
                        <a:latin typeface="Times New Roman"/>
                        <a:cs typeface="Times New Roman"/>
                      </a:endParaRPr>
                    </a:p>
                  </a:txBody>
                  <a:tcPr marL="0" marR="0" marT="0" marB="0">
                    <a:lnT w="19050">
                      <a:solidFill>
                        <a:srgbClr val="93C500"/>
                      </a:solidFill>
                      <a:prstDash val="solid"/>
                    </a:lnT>
                    <a:solidFill>
                      <a:srgbClr val="FFFFFF"/>
                    </a:solidFill>
                  </a:tcPr>
                </a:tc>
                <a:tc>
                  <a:txBody>
                    <a:bodyPr/>
                    <a:lstStyle/>
                    <a:p>
                      <a:pPr>
                        <a:lnSpc>
                          <a:spcPct val="100000"/>
                        </a:lnSpc>
                      </a:pPr>
                      <a:endParaRPr sz="1400">
                        <a:latin typeface="Times New Roman"/>
                        <a:cs typeface="Times New Roman"/>
                      </a:endParaRPr>
                    </a:p>
                  </a:txBody>
                  <a:tcPr marL="0" marR="0" marT="0" marB="0">
                    <a:lnT w="19050">
                      <a:solidFill>
                        <a:srgbClr val="93C500"/>
                      </a:solidFill>
                      <a:prstDash val="solid"/>
                    </a:lnT>
                    <a:solidFill>
                      <a:srgbClr val="FFFFFF"/>
                    </a:solidFill>
                  </a:tcPr>
                </a:tc>
                <a:tc>
                  <a:txBody>
                    <a:bodyPr/>
                    <a:lstStyle/>
                    <a:p>
                      <a:pPr>
                        <a:lnSpc>
                          <a:spcPct val="100000"/>
                        </a:lnSpc>
                      </a:pPr>
                      <a:endParaRPr sz="1400">
                        <a:latin typeface="Times New Roman"/>
                        <a:cs typeface="Times New Roman"/>
                      </a:endParaRPr>
                    </a:p>
                  </a:txBody>
                  <a:tcPr marL="0" marR="0" marT="0" marB="0">
                    <a:lnT w="19050">
                      <a:solidFill>
                        <a:srgbClr val="93C500"/>
                      </a:solidFill>
                      <a:prstDash val="solid"/>
                    </a:lnT>
                    <a:solidFill>
                      <a:srgbClr val="FFFFFF"/>
                    </a:solidFill>
                  </a:tcPr>
                </a:tc>
                <a:tc>
                  <a:txBody>
                    <a:bodyPr/>
                    <a:lstStyle/>
                    <a:p>
                      <a:pPr marL="207010">
                        <a:lnSpc>
                          <a:spcPts val="1735"/>
                        </a:lnSpc>
                      </a:pPr>
                      <a:r>
                        <a:rPr sz="1800" dirty="0">
                          <a:latin typeface="Arial"/>
                          <a:cs typeface="Arial"/>
                        </a:rPr>
                        <a:t>q</a:t>
                      </a:r>
                      <a:endParaRPr sz="1800">
                        <a:latin typeface="Arial"/>
                        <a:cs typeface="Arial"/>
                      </a:endParaRPr>
                    </a:p>
                  </a:txBody>
                  <a:tcPr marL="0" marR="0" marT="0" marB="0">
                    <a:lnR w="19050">
                      <a:solidFill>
                        <a:srgbClr val="93C500"/>
                      </a:solidFill>
                      <a:prstDash val="solid"/>
                    </a:lnR>
                    <a:lnT w="19050">
                      <a:solidFill>
                        <a:srgbClr val="93C500"/>
                      </a:solidFill>
                      <a:prstDash val="solid"/>
                    </a:lnT>
                    <a:solidFill>
                      <a:srgbClr val="FFFFFF"/>
                    </a:solidFill>
                  </a:tcPr>
                </a:tc>
                <a:extLst>
                  <a:ext uri="{0D108BD9-81ED-4DB2-BD59-A6C34878D82A}">
                    <a16:rowId xmlns="" xmlns:a16="http://schemas.microsoft.com/office/drawing/2014/main" val="10000"/>
                  </a:ext>
                </a:extLst>
              </a:tr>
              <a:tr h="293214">
                <a:tc vMerge="1">
                  <a:txBody>
                    <a:bodyPr/>
                    <a:lstStyle/>
                    <a:p>
                      <a:endParaRPr/>
                    </a:p>
                  </a:txBody>
                  <a:tcPr marL="0" marR="0" marT="0" marB="0">
                    <a:lnL w="19050">
                      <a:solidFill>
                        <a:srgbClr val="93C500"/>
                      </a:solidFill>
                      <a:prstDash val="solid"/>
                    </a:lnL>
                    <a:lnT w="19050">
                      <a:solidFill>
                        <a:srgbClr val="93C500"/>
                      </a:solidFill>
                      <a:prstDash val="solid"/>
                    </a:lnT>
                    <a:lnB w="19050">
                      <a:solidFill>
                        <a:srgbClr val="93C500"/>
                      </a:solidFill>
                      <a:prstDash val="solid"/>
                    </a:lnB>
                    <a:solidFill>
                      <a:srgbClr val="FFFFFF"/>
                    </a:solidFill>
                  </a:tcPr>
                </a:tc>
                <a:tc>
                  <a:txBody>
                    <a:bodyPr/>
                    <a:lstStyle/>
                    <a:p>
                      <a:pPr marL="224790">
                        <a:lnSpc>
                          <a:spcPts val="2000"/>
                        </a:lnSpc>
                      </a:pPr>
                      <a:endParaRPr sz="2400" dirty="0">
                        <a:solidFill>
                          <a:srgbClr val="0000FF"/>
                        </a:solidFill>
                        <a:latin typeface="Calibri"/>
                        <a:cs typeface="Calibri"/>
                      </a:endParaRPr>
                    </a:p>
                  </a:txBody>
                  <a:tcPr marL="0" marR="0" marT="0" marB="0">
                    <a:lnB w="19050">
                      <a:solidFill>
                        <a:srgbClr val="93C500"/>
                      </a:solidFill>
                      <a:prstDash val="solid"/>
                    </a:lnB>
                    <a:solidFill>
                      <a:srgbClr val="FFFFFF"/>
                    </a:solidFill>
                  </a:tcPr>
                </a:tc>
                <a:tc>
                  <a:txBody>
                    <a:bodyPr/>
                    <a:lstStyle/>
                    <a:p>
                      <a:pPr marL="161925">
                        <a:lnSpc>
                          <a:spcPts val="2000"/>
                        </a:lnSpc>
                      </a:pPr>
                      <a:endParaRPr sz="2400" dirty="0">
                        <a:solidFill>
                          <a:srgbClr val="0000FF"/>
                        </a:solidFill>
                        <a:latin typeface="Calibri"/>
                        <a:cs typeface="Calibri"/>
                      </a:endParaRPr>
                    </a:p>
                  </a:txBody>
                  <a:tcPr marL="0" marR="0" marT="0" marB="0">
                    <a:lnB w="19050">
                      <a:solidFill>
                        <a:srgbClr val="93C500"/>
                      </a:solidFill>
                      <a:prstDash val="solid"/>
                    </a:lnB>
                    <a:solidFill>
                      <a:srgbClr val="FFFFFF"/>
                    </a:solidFill>
                  </a:tcPr>
                </a:tc>
                <a:tc>
                  <a:txBody>
                    <a:bodyPr/>
                    <a:lstStyle/>
                    <a:p>
                      <a:pPr marR="78105" algn="ctr">
                        <a:lnSpc>
                          <a:spcPts val="2000"/>
                        </a:lnSpc>
                      </a:pPr>
                      <a:endParaRPr sz="2400" dirty="0">
                        <a:solidFill>
                          <a:srgbClr val="0000FF"/>
                        </a:solidFill>
                        <a:latin typeface="Calibri"/>
                        <a:cs typeface="Calibri"/>
                      </a:endParaRPr>
                    </a:p>
                  </a:txBody>
                  <a:tcPr marL="0" marR="0" marT="0" marB="0">
                    <a:lnB w="19050">
                      <a:solidFill>
                        <a:srgbClr val="93C500"/>
                      </a:solidFill>
                      <a:prstDash val="solid"/>
                    </a:lnB>
                    <a:solidFill>
                      <a:srgbClr val="FFFFFF"/>
                    </a:solidFill>
                  </a:tcPr>
                </a:tc>
                <a:tc>
                  <a:txBody>
                    <a:bodyPr/>
                    <a:lstStyle/>
                    <a:p>
                      <a:pPr marL="185420">
                        <a:lnSpc>
                          <a:spcPts val="2000"/>
                        </a:lnSpc>
                      </a:pPr>
                      <a:r>
                        <a:rPr lang="tr-TR" sz="2400" spc="-5" dirty="0">
                          <a:solidFill>
                            <a:srgbClr val="FF0000"/>
                          </a:solidFill>
                          <a:latin typeface="Calibri"/>
                          <a:cs typeface="Calibri"/>
                        </a:rPr>
                        <a:t>    *</a:t>
                      </a:r>
                      <a:endParaRPr sz="2400" spc="-5" dirty="0">
                        <a:solidFill>
                          <a:srgbClr val="FF0000"/>
                        </a:solidFill>
                        <a:latin typeface="Calibri"/>
                        <a:cs typeface="Calibri"/>
                      </a:endParaRPr>
                    </a:p>
                  </a:txBody>
                  <a:tcPr marL="0" marR="0" marT="0" marB="0">
                    <a:lnB w="19050">
                      <a:solidFill>
                        <a:srgbClr val="93C500"/>
                      </a:solidFill>
                      <a:prstDash val="solid"/>
                    </a:lnB>
                    <a:solidFill>
                      <a:srgbClr val="FFFFFF"/>
                    </a:solidFill>
                  </a:tcPr>
                </a:tc>
                <a:tc>
                  <a:txBody>
                    <a:bodyPr/>
                    <a:lstStyle/>
                    <a:p>
                      <a:pPr marL="84455">
                        <a:lnSpc>
                          <a:spcPts val="2000"/>
                        </a:lnSpc>
                      </a:pPr>
                      <a:endParaRPr sz="2400" dirty="0">
                        <a:solidFill>
                          <a:srgbClr val="0000FF"/>
                        </a:solidFill>
                        <a:latin typeface="Calibri"/>
                        <a:cs typeface="Calibri"/>
                      </a:endParaRPr>
                    </a:p>
                  </a:txBody>
                  <a:tcPr marL="0" marR="0" marT="0" marB="0">
                    <a:lnB w="19050">
                      <a:solidFill>
                        <a:srgbClr val="93C500"/>
                      </a:solidFill>
                      <a:prstDash val="solid"/>
                    </a:lnB>
                    <a:solidFill>
                      <a:srgbClr val="FFFFFF"/>
                    </a:solidFill>
                  </a:tcPr>
                </a:tc>
                <a:tc>
                  <a:txBody>
                    <a:bodyPr/>
                    <a:lstStyle/>
                    <a:p>
                      <a:pPr marL="186690">
                        <a:lnSpc>
                          <a:spcPts val="2000"/>
                        </a:lnSpc>
                      </a:pPr>
                      <a:endParaRPr sz="2400" spc="-5" dirty="0">
                        <a:solidFill>
                          <a:srgbClr val="0000FF"/>
                        </a:solidFill>
                        <a:latin typeface="Calibri"/>
                        <a:cs typeface="Calibri"/>
                      </a:endParaRPr>
                    </a:p>
                  </a:txBody>
                  <a:tcPr marL="0" marR="0" marT="0" marB="0">
                    <a:lnB w="19050">
                      <a:solidFill>
                        <a:srgbClr val="93C500"/>
                      </a:solidFill>
                      <a:prstDash val="solid"/>
                    </a:lnB>
                    <a:solidFill>
                      <a:srgbClr val="FFFFFF"/>
                    </a:solidFill>
                  </a:tcPr>
                </a:tc>
                <a:tc>
                  <a:txBody>
                    <a:bodyPr/>
                    <a:lstStyle/>
                    <a:p>
                      <a:pPr marL="92075">
                        <a:lnSpc>
                          <a:spcPts val="2000"/>
                        </a:lnSpc>
                      </a:pPr>
                      <a:endParaRPr sz="2400" spc="-10" dirty="0">
                        <a:solidFill>
                          <a:srgbClr val="0000FF"/>
                        </a:solidFill>
                        <a:latin typeface="Calibri"/>
                        <a:cs typeface="Calibri"/>
                      </a:endParaRPr>
                    </a:p>
                  </a:txBody>
                  <a:tcPr marL="0" marR="0" marT="0" marB="0">
                    <a:lnB w="19050">
                      <a:solidFill>
                        <a:srgbClr val="93C500"/>
                      </a:solidFill>
                      <a:prstDash val="solid"/>
                    </a:lnB>
                    <a:solidFill>
                      <a:srgbClr val="FFFFFF"/>
                    </a:solidFill>
                  </a:tcPr>
                </a:tc>
                <a:tc>
                  <a:txBody>
                    <a:bodyPr/>
                    <a:lstStyle/>
                    <a:p>
                      <a:pPr marL="49530">
                        <a:lnSpc>
                          <a:spcPts val="2000"/>
                        </a:lnSpc>
                      </a:pPr>
                      <a:endParaRPr sz="2400" dirty="0">
                        <a:solidFill>
                          <a:srgbClr val="0000FF"/>
                        </a:solidFill>
                        <a:latin typeface="Calibri"/>
                        <a:cs typeface="Calibri"/>
                      </a:endParaRPr>
                    </a:p>
                  </a:txBody>
                  <a:tcPr marL="0" marR="0" marT="0" marB="0">
                    <a:lnR w="19050">
                      <a:solidFill>
                        <a:srgbClr val="93C500"/>
                      </a:solidFill>
                      <a:prstDash val="solid"/>
                    </a:lnR>
                    <a:lnB w="19050">
                      <a:solidFill>
                        <a:srgbClr val="93C500"/>
                      </a:solidFill>
                      <a:prstDash val="solid"/>
                    </a:lnB>
                    <a:solidFill>
                      <a:srgbClr val="FFFFFF"/>
                    </a:solidFill>
                  </a:tcPr>
                </a:tc>
                <a:extLst>
                  <a:ext uri="{0D108BD9-81ED-4DB2-BD59-A6C34878D82A}">
                    <a16:rowId xmlns="" xmlns:a16="http://schemas.microsoft.com/office/drawing/2014/main" val="10001"/>
                  </a:ext>
                </a:extLst>
              </a:tr>
              <a:tr h="505967">
                <a:tc>
                  <a:txBody>
                    <a:bodyPr/>
                    <a:lstStyle/>
                    <a:p>
                      <a:pPr marL="3175">
                        <a:lnSpc>
                          <a:spcPct val="100000"/>
                        </a:lnSpc>
                        <a:spcBef>
                          <a:spcPts val="1265"/>
                        </a:spcBef>
                      </a:pPr>
                      <a:r>
                        <a:rPr sz="1800" dirty="0">
                          <a:solidFill>
                            <a:srgbClr val="93C500"/>
                          </a:solidFill>
                          <a:latin typeface="Wingdings 2"/>
                          <a:cs typeface="Wingdings 2"/>
                        </a:rPr>
                        <a:t></a:t>
                      </a:r>
                      <a:endParaRPr sz="1800">
                        <a:latin typeface="Wingdings 2"/>
                        <a:cs typeface="Wingdings 2"/>
                      </a:endParaRPr>
                    </a:p>
                  </a:txBody>
                  <a:tcPr marL="0" marR="0" marT="160655" marB="0">
                    <a:lnT w="19050">
                      <a:solidFill>
                        <a:srgbClr val="93C500"/>
                      </a:solidFill>
                      <a:prstDash val="solid"/>
                    </a:lnT>
                    <a:solidFill>
                      <a:srgbClr val="FFFFFF"/>
                    </a:solidFill>
                  </a:tcPr>
                </a:tc>
                <a:tc>
                  <a:txBody>
                    <a:bodyPr/>
                    <a:lstStyle/>
                    <a:p>
                      <a:pPr marL="182245">
                        <a:lnSpc>
                          <a:spcPct val="100000"/>
                        </a:lnSpc>
                        <a:spcBef>
                          <a:spcPts val="665"/>
                        </a:spcBef>
                      </a:pPr>
                      <a:r>
                        <a:rPr sz="2400" spc="-5" dirty="0">
                          <a:solidFill>
                            <a:srgbClr val="DB1DC4"/>
                          </a:solidFill>
                          <a:latin typeface="Calibri"/>
                          <a:cs typeface="Calibri"/>
                        </a:rPr>
                        <a:t>23</a:t>
                      </a:r>
                      <a:endParaRPr sz="2400">
                        <a:latin typeface="Calibri"/>
                        <a:cs typeface="Calibri"/>
                      </a:endParaRPr>
                    </a:p>
                  </a:txBody>
                  <a:tcPr marL="0" marR="0" marT="84455" marB="0">
                    <a:lnT w="19050">
                      <a:solidFill>
                        <a:srgbClr val="93C500"/>
                      </a:solidFill>
                      <a:prstDash val="solid"/>
                    </a:lnT>
                    <a:solidFill>
                      <a:srgbClr val="FFFFFF"/>
                    </a:solidFill>
                  </a:tcPr>
                </a:tc>
                <a:tc>
                  <a:txBody>
                    <a:bodyPr/>
                    <a:lstStyle/>
                    <a:p>
                      <a:pPr marL="135255">
                        <a:lnSpc>
                          <a:spcPct val="100000"/>
                        </a:lnSpc>
                        <a:spcBef>
                          <a:spcPts val="665"/>
                        </a:spcBef>
                      </a:pPr>
                      <a:r>
                        <a:rPr sz="2400" spc="-5" dirty="0">
                          <a:solidFill>
                            <a:srgbClr val="3D3C2C"/>
                          </a:solidFill>
                          <a:latin typeface="Calibri"/>
                          <a:cs typeface="Calibri"/>
                        </a:rPr>
                        <a:t>398</a:t>
                      </a:r>
                      <a:endParaRPr sz="2400">
                        <a:latin typeface="Calibri"/>
                        <a:cs typeface="Calibri"/>
                      </a:endParaRPr>
                    </a:p>
                  </a:txBody>
                  <a:tcPr marL="0" marR="0" marT="84455" marB="0">
                    <a:lnT w="19050">
                      <a:solidFill>
                        <a:srgbClr val="93C500"/>
                      </a:solidFill>
                      <a:prstDash val="solid"/>
                    </a:lnT>
                    <a:solidFill>
                      <a:srgbClr val="FFFFFF"/>
                    </a:solidFill>
                  </a:tcPr>
                </a:tc>
                <a:tc>
                  <a:txBody>
                    <a:bodyPr/>
                    <a:lstStyle/>
                    <a:p>
                      <a:pPr marR="42545" algn="ctr">
                        <a:lnSpc>
                          <a:spcPct val="100000"/>
                        </a:lnSpc>
                        <a:spcBef>
                          <a:spcPts val="665"/>
                        </a:spcBef>
                      </a:pPr>
                      <a:r>
                        <a:rPr sz="2400" spc="-5" dirty="0">
                          <a:solidFill>
                            <a:srgbClr val="3D3C2C"/>
                          </a:solidFill>
                          <a:latin typeface="Calibri"/>
                          <a:cs typeface="Calibri"/>
                        </a:rPr>
                        <a:t>34</a:t>
                      </a:r>
                      <a:endParaRPr sz="2400">
                        <a:latin typeface="Calibri"/>
                        <a:cs typeface="Calibri"/>
                      </a:endParaRPr>
                    </a:p>
                  </a:txBody>
                  <a:tcPr marL="0" marR="0" marT="84455" marB="0">
                    <a:lnT w="19050">
                      <a:solidFill>
                        <a:srgbClr val="93C500"/>
                      </a:solidFill>
                      <a:prstDash val="solid"/>
                    </a:lnT>
                    <a:solidFill>
                      <a:srgbClr val="FFFFFF"/>
                    </a:solidFill>
                  </a:tcPr>
                </a:tc>
                <a:tc>
                  <a:txBody>
                    <a:bodyPr/>
                    <a:lstStyle/>
                    <a:p>
                      <a:pPr marR="67310" algn="r">
                        <a:lnSpc>
                          <a:spcPct val="100000"/>
                        </a:lnSpc>
                        <a:spcBef>
                          <a:spcPts val="665"/>
                        </a:spcBef>
                      </a:pPr>
                      <a:r>
                        <a:rPr sz="2400" spc="-5" dirty="0">
                          <a:solidFill>
                            <a:srgbClr val="FF0000"/>
                          </a:solidFill>
                          <a:latin typeface="Calibri"/>
                          <a:cs typeface="Calibri"/>
                        </a:rPr>
                        <a:t>100</a:t>
                      </a:r>
                      <a:endParaRPr sz="2400">
                        <a:latin typeface="Calibri"/>
                        <a:cs typeface="Calibri"/>
                      </a:endParaRPr>
                    </a:p>
                  </a:txBody>
                  <a:tcPr marL="0" marR="0" marT="84455" marB="0">
                    <a:lnT w="19050">
                      <a:solidFill>
                        <a:srgbClr val="93C500"/>
                      </a:solidFill>
                      <a:prstDash val="solid"/>
                    </a:lnT>
                    <a:solidFill>
                      <a:srgbClr val="FFFFFF"/>
                    </a:solidFill>
                  </a:tcPr>
                </a:tc>
                <a:tc>
                  <a:txBody>
                    <a:bodyPr/>
                    <a:lstStyle/>
                    <a:p>
                      <a:pPr marL="196850">
                        <a:lnSpc>
                          <a:spcPct val="100000"/>
                        </a:lnSpc>
                        <a:spcBef>
                          <a:spcPts val="665"/>
                        </a:spcBef>
                      </a:pPr>
                      <a:r>
                        <a:rPr sz="2400" dirty="0">
                          <a:solidFill>
                            <a:srgbClr val="3D3C2C"/>
                          </a:solidFill>
                          <a:latin typeface="Calibri"/>
                          <a:cs typeface="Calibri"/>
                        </a:rPr>
                        <a:t>57</a:t>
                      </a:r>
                      <a:endParaRPr sz="2400">
                        <a:latin typeface="Calibri"/>
                        <a:cs typeface="Calibri"/>
                      </a:endParaRPr>
                    </a:p>
                  </a:txBody>
                  <a:tcPr marL="0" marR="0" marT="84455" marB="0">
                    <a:lnT w="19050">
                      <a:solidFill>
                        <a:srgbClr val="93C500"/>
                      </a:solidFill>
                      <a:prstDash val="solid"/>
                    </a:lnT>
                    <a:solidFill>
                      <a:srgbClr val="FFFFFF"/>
                    </a:solidFill>
                  </a:tcPr>
                </a:tc>
                <a:tc>
                  <a:txBody>
                    <a:bodyPr/>
                    <a:lstStyle/>
                    <a:p>
                      <a:pPr marL="299085">
                        <a:lnSpc>
                          <a:spcPct val="100000"/>
                        </a:lnSpc>
                        <a:spcBef>
                          <a:spcPts val="665"/>
                        </a:spcBef>
                      </a:pPr>
                      <a:r>
                        <a:rPr sz="2400" spc="-5" dirty="0">
                          <a:solidFill>
                            <a:srgbClr val="3D3C2C"/>
                          </a:solidFill>
                          <a:latin typeface="Calibri"/>
                          <a:cs typeface="Calibri"/>
                        </a:rPr>
                        <a:t>67</a:t>
                      </a:r>
                      <a:endParaRPr sz="2400">
                        <a:latin typeface="Calibri"/>
                        <a:cs typeface="Calibri"/>
                      </a:endParaRPr>
                    </a:p>
                  </a:txBody>
                  <a:tcPr marL="0" marR="0" marT="84455" marB="0">
                    <a:lnT w="19050">
                      <a:solidFill>
                        <a:srgbClr val="93C500"/>
                      </a:solidFill>
                      <a:prstDash val="solid"/>
                    </a:lnT>
                    <a:solidFill>
                      <a:srgbClr val="FFFFFF"/>
                    </a:solidFill>
                  </a:tcPr>
                </a:tc>
                <a:tc>
                  <a:txBody>
                    <a:bodyPr/>
                    <a:lstStyle/>
                    <a:p>
                      <a:pPr marL="204470">
                        <a:lnSpc>
                          <a:spcPct val="100000"/>
                        </a:lnSpc>
                        <a:spcBef>
                          <a:spcPts val="665"/>
                        </a:spcBef>
                      </a:pPr>
                      <a:r>
                        <a:rPr sz="2400" spc="-10" dirty="0">
                          <a:solidFill>
                            <a:srgbClr val="3D3C2C"/>
                          </a:solidFill>
                          <a:latin typeface="Calibri"/>
                          <a:cs typeface="Calibri"/>
                        </a:rPr>
                        <a:t>55</a:t>
                      </a:r>
                      <a:endParaRPr sz="2400">
                        <a:latin typeface="Calibri"/>
                        <a:cs typeface="Calibri"/>
                      </a:endParaRPr>
                    </a:p>
                  </a:txBody>
                  <a:tcPr marL="0" marR="0" marT="84455" marB="0">
                    <a:lnT w="19050">
                      <a:solidFill>
                        <a:srgbClr val="93C500"/>
                      </a:solidFill>
                      <a:prstDash val="solid"/>
                    </a:lnT>
                    <a:solidFill>
                      <a:srgbClr val="FFFFFF"/>
                    </a:solidFill>
                  </a:tcPr>
                </a:tc>
                <a:tc>
                  <a:txBody>
                    <a:bodyPr/>
                    <a:lstStyle/>
                    <a:p>
                      <a:pPr marL="162560">
                        <a:lnSpc>
                          <a:spcPct val="100000"/>
                        </a:lnSpc>
                        <a:spcBef>
                          <a:spcPts val="665"/>
                        </a:spcBef>
                      </a:pPr>
                      <a:r>
                        <a:rPr sz="2400" spc="-5" dirty="0">
                          <a:solidFill>
                            <a:srgbClr val="DB1DC4"/>
                          </a:solidFill>
                          <a:latin typeface="Calibri"/>
                          <a:cs typeface="Calibri"/>
                        </a:rPr>
                        <a:t>320</a:t>
                      </a:r>
                      <a:endParaRPr sz="2400">
                        <a:latin typeface="Calibri"/>
                        <a:cs typeface="Calibri"/>
                      </a:endParaRPr>
                    </a:p>
                  </a:txBody>
                  <a:tcPr marL="0" marR="0" marT="84455" marB="0">
                    <a:lnT w="19050">
                      <a:solidFill>
                        <a:srgbClr val="93C500"/>
                      </a:solidFill>
                      <a:prstDash val="solid"/>
                    </a:lnT>
                    <a:solidFill>
                      <a:srgbClr val="FFFFFF"/>
                    </a:solidFill>
                  </a:tcPr>
                </a:tc>
                <a:extLst>
                  <a:ext uri="{0D108BD9-81ED-4DB2-BD59-A6C34878D82A}">
                    <a16:rowId xmlns="" xmlns:a16="http://schemas.microsoft.com/office/drawing/2014/main" val="10002"/>
                  </a:ext>
                </a:extLst>
              </a:tr>
              <a:tr h="439039">
                <a:tc>
                  <a:txBody>
                    <a:bodyPr/>
                    <a:lstStyle/>
                    <a:p>
                      <a:pPr marL="3175">
                        <a:lnSpc>
                          <a:spcPct val="100000"/>
                        </a:lnSpc>
                        <a:spcBef>
                          <a:spcPts val="525"/>
                        </a:spcBef>
                      </a:pPr>
                      <a:r>
                        <a:rPr sz="1800" dirty="0">
                          <a:solidFill>
                            <a:srgbClr val="93C500"/>
                          </a:solidFill>
                          <a:latin typeface="Wingdings 2"/>
                          <a:cs typeface="Wingdings 2"/>
                        </a:rPr>
                        <a:t></a:t>
                      </a:r>
                      <a:endParaRPr sz="1800">
                        <a:latin typeface="Wingdings 2"/>
                        <a:cs typeface="Wingdings 2"/>
                      </a:endParaRPr>
                    </a:p>
                  </a:txBody>
                  <a:tcPr marL="0" marR="0" marT="66675" marB="0">
                    <a:solidFill>
                      <a:srgbClr val="FFFFFF"/>
                    </a:solidFill>
                  </a:tcPr>
                </a:tc>
                <a:tc>
                  <a:txBody>
                    <a:bodyPr/>
                    <a:lstStyle/>
                    <a:p>
                      <a:pPr marL="182245">
                        <a:lnSpc>
                          <a:spcPts val="2810"/>
                        </a:lnSpc>
                      </a:pPr>
                      <a:r>
                        <a:rPr sz="2400" dirty="0">
                          <a:solidFill>
                            <a:srgbClr val="3D3C2C"/>
                          </a:solidFill>
                          <a:latin typeface="Calibri"/>
                          <a:cs typeface="Calibri"/>
                        </a:rPr>
                        <a:t>23</a:t>
                      </a:r>
                      <a:endParaRPr sz="2400">
                        <a:latin typeface="Calibri"/>
                        <a:cs typeface="Calibri"/>
                      </a:endParaRPr>
                    </a:p>
                  </a:txBody>
                  <a:tcPr marL="0" marR="0" marT="0" marB="0">
                    <a:solidFill>
                      <a:srgbClr val="FFFFFF"/>
                    </a:solidFill>
                  </a:tcPr>
                </a:tc>
                <a:tc>
                  <a:txBody>
                    <a:bodyPr/>
                    <a:lstStyle/>
                    <a:p>
                      <a:pPr marL="135255">
                        <a:lnSpc>
                          <a:spcPts val="2810"/>
                        </a:lnSpc>
                      </a:pPr>
                      <a:r>
                        <a:rPr sz="2400" spc="-5" dirty="0">
                          <a:solidFill>
                            <a:srgbClr val="DB1DC4"/>
                          </a:solidFill>
                          <a:latin typeface="Calibri"/>
                          <a:cs typeface="Calibri"/>
                        </a:rPr>
                        <a:t>398</a:t>
                      </a:r>
                      <a:endParaRPr sz="2400">
                        <a:latin typeface="Calibri"/>
                        <a:cs typeface="Calibri"/>
                      </a:endParaRPr>
                    </a:p>
                  </a:txBody>
                  <a:tcPr marL="0" marR="0" marT="0" marB="0">
                    <a:solidFill>
                      <a:srgbClr val="FFFFFF"/>
                    </a:solidFill>
                  </a:tcPr>
                </a:tc>
                <a:tc>
                  <a:txBody>
                    <a:bodyPr/>
                    <a:lstStyle/>
                    <a:p>
                      <a:pPr marR="41910" algn="ctr">
                        <a:lnSpc>
                          <a:spcPts val="2810"/>
                        </a:lnSpc>
                      </a:pPr>
                      <a:r>
                        <a:rPr sz="2400" dirty="0">
                          <a:solidFill>
                            <a:srgbClr val="3D3C2C"/>
                          </a:solidFill>
                          <a:latin typeface="Calibri"/>
                          <a:cs typeface="Calibri"/>
                        </a:rPr>
                        <a:t>34</a:t>
                      </a:r>
                      <a:endParaRPr sz="2400">
                        <a:latin typeface="Calibri"/>
                        <a:cs typeface="Calibri"/>
                      </a:endParaRPr>
                    </a:p>
                  </a:txBody>
                  <a:tcPr marL="0" marR="0" marT="0" marB="0">
                    <a:solidFill>
                      <a:srgbClr val="FFFFFF"/>
                    </a:solidFill>
                  </a:tcPr>
                </a:tc>
                <a:tc>
                  <a:txBody>
                    <a:bodyPr/>
                    <a:lstStyle/>
                    <a:p>
                      <a:pPr marR="18415" algn="r">
                        <a:lnSpc>
                          <a:spcPts val="2810"/>
                        </a:lnSpc>
                      </a:pPr>
                      <a:r>
                        <a:rPr sz="2400" spc="-5" dirty="0">
                          <a:solidFill>
                            <a:srgbClr val="FF0000"/>
                          </a:solidFill>
                          <a:latin typeface="Calibri"/>
                          <a:cs typeface="Calibri"/>
                        </a:rPr>
                        <a:t>[100]</a:t>
                      </a:r>
                      <a:endParaRPr sz="2400">
                        <a:latin typeface="Calibri"/>
                        <a:cs typeface="Calibri"/>
                      </a:endParaRPr>
                    </a:p>
                  </a:txBody>
                  <a:tcPr marL="0" marR="0" marT="0" marB="0">
                    <a:solidFill>
                      <a:srgbClr val="FFFFFF"/>
                    </a:solidFill>
                  </a:tcPr>
                </a:tc>
                <a:tc>
                  <a:txBody>
                    <a:bodyPr/>
                    <a:lstStyle/>
                    <a:p>
                      <a:pPr marR="51435" algn="r">
                        <a:lnSpc>
                          <a:spcPts val="2810"/>
                        </a:lnSpc>
                      </a:pPr>
                      <a:r>
                        <a:rPr sz="2400" dirty="0">
                          <a:solidFill>
                            <a:srgbClr val="3D3C2C"/>
                          </a:solidFill>
                          <a:latin typeface="Calibri"/>
                          <a:cs typeface="Calibri"/>
                        </a:rPr>
                        <a:t>57</a:t>
                      </a:r>
                      <a:endParaRPr sz="2400">
                        <a:latin typeface="Calibri"/>
                        <a:cs typeface="Calibri"/>
                      </a:endParaRPr>
                    </a:p>
                  </a:txBody>
                  <a:tcPr marL="0" marR="0" marT="0" marB="0">
                    <a:solidFill>
                      <a:srgbClr val="FFFFFF"/>
                    </a:solidFill>
                  </a:tcPr>
                </a:tc>
                <a:tc>
                  <a:txBody>
                    <a:bodyPr/>
                    <a:lstStyle/>
                    <a:p>
                      <a:pPr marL="349250">
                        <a:lnSpc>
                          <a:spcPts val="2810"/>
                        </a:lnSpc>
                      </a:pPr>
                      <a:r>
                        <a:rPr sz="2400" spc="-5" dirty="0">
                          <a:solidFill>
                            <a:srgbClr val="3D3C2C"/>
                          </a:solidFill>
                          <a:latin typeface="Calibri"/>
                          <a:cs typeface="Calibri"/>
                        </a:rPr>
                        <a:t>67</a:t>
                      </a:r>
                      <a:endParaRPr sz="2400">
                        <a:latin typeface="Calibri"/>
                        <a:cs typeface="Calibri"/>
                      </a:endParaRPr>
                    </a:p>
                  </a:txBody>
                  <a:tcPr marL="0" marR="0" marT="0" marB="0">
                    <a:solidFill>
                      <a:srgbClr val="FFFFFF"/>
                    </a:solidFill>
                  </a:tcPr>
                </a:tc>
                <a:tc>
                  <a:txBody>
                    <a:bodyPr/>
                    <a:lstStyle/>
                    <a:p>
                      <a:pPr marL="254000">
                        <a:lnSpc>
                          <a:spcPts val="2810"/>
                        </a:lnSpc>
                      </a:pPr>
                      <a:r>
                        <a:rPr sz="2400" dirty="0">
                          <a:solidFill>
                            <a:srgbClr val="DB1DC4"/>
                          </a:solidFill>
                          <a:latin typeface="Calibri"/>
                          <a:cs typeface="Calibri"/>
                        </a:rPr>
                        <a:t>55</a:t>
                      </a:r>
                      <a:endParaRPr sz="2400">
                        <a:latin typeface="Calibri"/>
                        <a:cs typeface="Calibri"/>
                      </a:endParaRPr>
                    </a:p>
                  </a:txBody>
                  <a:tcPr marL="0" marR="0" marT="0" marB="0">
                    <a:solidFill>
                      <a:srgbClr val="FFFFFF"/>
                    </a:solidFill>
                  </a:tcPr>
                </a:tc>
                <a:tc>
                  <a:txBody>
                    <a:bodyPr/>
                    <a:lstStyle/>
                    <a:p>
                      <a:pPr marR="80645" algn="r">
                        <a:lnSpc>
                          <a:spcPts val="2810"/>
                        </a:lnSpc>
                      </a:pPr>
                      <a:r>
                        <a:rPr sz="2400" spc="-5" dirty="0">
                          <a:solidFill>
                            <a:srgbClr val="3D3C2C"/>
                          </a:solidFill>
                          <a:latin typeface="Calibri"/>
                          <a:cs typeface="Calibri"/>
                        </a:rPr>
                        <a:t>320</a:t>
                      </a:r>
                      <a:endParaRPr sz="2400">
                        <a:latin typeface="Calibri"/>
                        <a:cs typeface="Calibri"/>
                      </a:endParaRPr>
                    </a:p>
                  </a:txBody>
                  <a:tcPr marL="0" marR="0" marT="0" marB="0">
                    <a:solidFill>
                      <a:srgbClr val="FFFFFF"/>
                    </a:solidFill>
                  </a:tcPr>
                </a:tc>
                <a:extLst>
                  <a:ext uri="{0D108BD9-81ED-4DB2-BD59-A6C34878D82A}">
                    <a16:rowId xmlns="" xmlns:a16="http://schemas.microsoft.com/office/drawing/2014/main" val="10003"/>
                  </a:ext>
                </a:extLst>
              </a:tr>
              <a:tr h="439038">
                <a:tc>
                  <a:txBody>
                    <a:bodyPr/>
                    <a:lstStyle/>
                    <a:p>
                      <a:pPr marL="3175">
                        <a:lnSpc>
                          <a:spcPct val="100000"/>
                        </a:lnSpc>
                        <a:spcBef>
                          <a:spcPts val="525"/>
                        </a:spcBef>
                      </a:pPr>
                      <a:r>
                        <a:rPr sz="1800" dirty="0">
                          <a:solidFill>
                            <a:srgbClr val="93C500"/>
                          </a:solidFill>
                          <a:latin typeface="Wingdings 2"/>
                          <a:cs typeface="Wingdings 2"/>
                        </a:rPr>
                        <a:t></a:t>
                      </a:r>
                      <a:endParaRPr sz="1800">
                        <a:latin typeface="Wingdings 2"/>
                        <a:cs typeface="Wingdings 2"/>
                      </a:endParaRPr>
                    </a:p>
                  </a:txBody>
                  <a:tcPr marL="0" marR="0" marT="66675" marB="0">
                    <a:solidFill>
                      <a:srgbClr val="FFFFFF"/>
                    </a:solidFill>
                  </a:tcPr>
                </a:tc>
                <a:tc>
                  <a:txBody>
                    <a:bodyPr/>
                    <a:lstStyle/>
                    <a:p>
                      <a:pPr marL="182245">
                        <a:lnSpc>
                          <a:spcPts val="2810"/>
                        </a:lnSpc>
                      </a:pPr>
                      <a:r>
                        <a:rPr sz="2400" dirty="0">
                          <a:solidFill>
                            <a:srgbClr val="3D3C2C"/>
                          </a:solidFill>
                          <a:latin typeface="Calibri"/>
                          <a:cs typeface="Calibri"/>
                        </a:rPr>
                        <a:t>23</a:t>
                      </a:r>
                      <a:endParaRPr sz="2400">
                        <a:latin typeface="Calibri"/>
                        <a:cs typeface="Calibri"/>
                      </a:endParaRPr>
                    </a:p>
                  </a:txBody>
                  <a:tcPr marL="0" marR="0" marT="0" marB="0">
                    <a:solidFill>
                      <a:srgbClr val="FFFFFF"/>
                    </a:solidFill>
                  </a:tcPr>
                </a:tc>
                <a:tc>
                  <a:txBody>
                    <a:bodyPr/>
                    <a:lstStyle/>
                    <a:p>
                      <a:pPr marL="135255">
                        <a:lnSpc>
                          <a:spcPts val="2810"/>
                        </a:lnSpc>
                      </a:pPr>
                      <a:r>
                        <a:rPr sz="2400" b="1" spc="-5" dirty="0">
                          <a:solidFill>
                            <a:srgbClr val="0000FF"/>
                          </a:solidFill>
                          <a:latin typeface="Calibri"/>
                          <a:cs typeface="Calibri"/>
                        </a:rPr>
                        <a:t>55</a:t>
                      </a:r>
                      <a:endParaRPr sz="2400">
                        <a:latin typeface="Calibri"/>
                        <a:cs typeface="Calibri"/>
                      </a:endParaRPr>
                    </a:p>
                  </a:txBody>
                  <a:tcPr marL="0" marR="0" marT="0" marB="0">
                    <a:solidFill>
                      <a:srgbClr val="FFFFFF"/>
                    </a:solidFill>
                  </a:tcPr>
                </a:tc>
                <a:tc>
                  <a:txBody>
                    <a:bodyPr/>
                    <a:lstStyle/>
                    <a:p>
                      <a:pPr marR="78740" algn="ctr">
                        <a:lnSpc>
                          <a:spcPts val="2810"/>
                        </a:lnSpc>
                      </a:pPr>
                      <a:r>
                        <a:rPr sz="2400" dirty="0">
                          <a:solidFill>
                            <a:srgbClr val="3D3C2C"/>
                          </a:solidFill>
                          <a:latin typeface="Calibri"/>
                          <a:cs typeface="Calibri"/>
                        </a:rPr>
                        <a:t>34</a:t>
                      </a:r>
                      <a:endParaRPr sz="2400">
                        <a:latin typeface="Calibri"/>
                        <a:cs typeface="Calibri"/>
                      </a:endParaRPr>
                    </a:p>
                  </a:txBody>
                  <a:tcPr marL="0" marR="0" marT="0" marB="0">
                    <a:solidFill>
                      <a:srgbClr val="FFFFFF"/>
                    </a:solidFill>
                  </a:tcPr>
                </a:tc>
                <a:tc>
                  <a:txBody>
                    <a:bodyPr/>
                    <a:lstStyle/>
                    <a:p>
                      <a:pPr marR="35560" algn="r">
                        <a:lnSpc>
                          <a:spcPts val="2810"/>
                        </a:lnSpc>
                      </a:pPr>
                      <a:r>
                        <a:rPr sz="2400" spc="-5" dirty="0">
                          <a:solidFill>
                            <a:srgbClr val="FF0000"/>
                          </a:solidFill>
                          <a:latin typeface="Calibri"/>
                          <a:cs typeface="Calibri"/>
                        </a:rPr>
                        <a:t>[100]</a:t>
                      </a:r>
                      <a:endParaRPr sz="2400">
                        <a:latin typeface="Calibri"/>
                        <a:cs typeface="Calibri"/>
                      </a:endParaRPr>
                    </a:p>
                  </a:txBody>
                  <a:tcPr marL="0" marR="0" marT="0" marB="0">
                    <a:solidFill>
                      <a:srgbClr val="FFFFFF"/>
                    </a:solidFill>
                  </a:tcPr>
                </a:tc>
                <a:tc>
                  <a:txBody>
                    <a:bodyPr/>
                    <a:lstStyle/>
                    <a:p>
                      <a:pPr marR="68580" algn="r">
                        <a:lnSpc>
                          <a:spcPts val="2810"/>
                        </a:lnSpc>
                      </a:pPr>
                      <a:r>
                        <a:rPr sz="2400" dirty="0">
                          <a:solidFill>
                            <a:srgbClr val="3D3C2C"/>
                          </a:solidFill>
                          <a:latin typeface="Calibri"/>
                          <a:cs typeface="Calibri"/>
                        </a:rPr>
                        <a:t>57</a:t>
                      </a:r>
                      <a:endParaRPr sz="2400">
                        <a:latin typeface="Calibri"/>
                        <a:cs typeface="Calibri"/>
                      </a:endParaRPr>
                    </a:p>
                  </a:txBody>
                  <a:tcPr marL="0" marR="0" marT="0" marB="0">
                    <a:solidFill>
                      <a:srgbClr val="FFFFFF"/>
                    </a:solidFill>
                  </a:tcPr>
                </a:tc>
                <a:tc>
                  <a:txBody>
                    <a:bodyPr/>
                    <a:lstStyle/>
                    <a:p>
                      <a:pPr marL="332740">
                        <a:lnSpc>
                          <a:spcPts val="2810"/>
                        </a:lnSpc>
                      </a:pPr>
                      <a:r>
                        <a:rPr sz="2400" spc="-10" dirty="0">
                          <a:solidFill>
                            <a:srgbClr val="3D3C2C"/>
                          </a:solidFill>
                          <a:latin typeface="Calibri"/>
                          <a:cs typeface="Calibri"/>
                        </a:rPr>
                        <a:t>67</a:t>
                      </a:r>
                      <a:endParaRPr sz="2400">
                        <a:latin typeface="Calibri"/>
                        <a:cs typeface="Calibri"/>
                      </a:endParaRPr>
                    </a:p>
                  </a:txBody>
                  <a:tcPr marL="0" marR="0" marT="0" marB="0">
                    <a:solidFill>
                      <a:srgbClr val="FFFFFF"/>
                    </a:solidFill>
                  </a:tcPr>
                </a:tc>
                <a:tc>
                  <a:txBody>
                    <a:bodyPr/>
                    <a:lstStyle/>
                    <a:p>
                      <a:pPr marR="51435" algn="r">
                        <a:lnSpc>
                          <a:spcPts val="2810"/>
                        </a:lnSpc>
                      </a:pPr>
                      <a:r>
                        <a:rPr sz="2400" b="1" spc="-5" dirty="0">
                          <a:solidFill>
                            <a:srgbClr val="0000FF"/>
                          </a:solidFill>
                          <a:latin typeface="Calibri"/>
                          <a:cs typeface="Calibri"/>
                        </a:rPr>
                        <a:t>398</a:t>
                      </a:r>
                      <a:endParaRPr sz="2400">
                        <a:latin typeface="Calibri"/>
                        <a:cs typeface="Calibri"/>
                      </a:endParaRPr>
                    </a:p>
                  </a:txBody>
                  <a:tcPr marL="0" marR="0" marT="0" marB="0">
                    <a:solidFill>
                      <a:srgbClr val="FFFFFF"/>
                    </a:solidFill>
                  </a:tcPr>
                </a:tc>
                <a:tc>
                  <a:txBody>
                    <a:bodyPr/>
                    <a:lstStyle/>
                    <a:p>
                      <a:pPr marR="80645" algn="r">
                        <a:lnSpc>
                          <a:spcPts val="2810"/>
                        </a:lnSpc>
                      </a:pPr>
                      <a:r>
                        <a:rPr sz="2400" spc="-5" dirty="0">
                          <a:solidFill>
                            <a:srgbClr val="3D3C2C"/>
                          </a:solidFill>
                          <a:latin typeface="Calibri"/>
                          <a:cs typeface="Calibri"/>
                        </a:rPr>
                        <a:t>320</a:t>
                      </a:r>
                      <a:endParaRPr sz="2400">
                        <a:latin typeface="Calibri"/>
                        <a:cs typeface="Calibri"/>
                      </a:endParaRPr>
                    </a:p>
                  </a:txBody>
                  <a:tcPr marL="0" marR="0" marT="0" marB="0">
                    <a:solidFill>
                      <a:srgbClr val="FFFFFF"/>
                    </a:solidFill>
                  </a:tcPr>
                </a:tc>
                <a:extLst>
                  <a:ext uri="{0D108BD9-81ED-4DB2-BD59-A6C34878D82A}">
                    <a16:rowId xmlns="" xmlns:a16="http://schemas.microsoft.com/office/drawing/2014/main" val="10004"/>
                  </a:ext>
                </a:extLst>
              </a:tr>
              <a:tr h="438912">
                <a:tc>
                  <a:txBody>
                    <a:bodyPr/>
                    <a:lstStyle/>
                    <a:p>
                      <a:pPr marL="3175">
                        <a:lnSpc>
                          <a:spcPct val="100000"/>
                        </a:lnSpc>
                        <a:spcBef>
                          <a:spcPts val="525"/>
                        </a:spcBef>
                      </a:pPr>
                      <a:r>
                        <a:rPr sz="1800" dirty="0">
                          <a:solidFill>
                            <a:srgbClr val="93C500"/>
                          </a:solidFill>
                          <a:latin typeface="Wingdings 2"/>
                          <a:cs typeface="Wingdings 2"/>
                        </a:rPr>
                        <a:t></a:t>
                      </a:r>
                      <a:endParaRPr sz="1800">
                        <a:latin typeface="Wingdings 2"/>
                        <a:cs typeface="Wingdings 2"/>
                      </a:endParaRPr>
                    </a:p>
                  </a:txBody>
                  <a:tcPr marL="0" marR="0" marT="66675" marB="0">
                    <a:solidFill>
                      <a:srgbClr val="FFFFFF"/>
                    </a:solidFill>
                  </a:tcPr>
                </a:tc>
                <a:tc>
                  <a:txBody>
                    <a:bodyPr/>
                    <a:lstStyle/>
                    <a:p>
                      <a:pPr marL="182245">
                        <a:lnSpc>
                          <a:spcPts val="2810"/>
                        </a:lnSpc>
                      </a:pPr>
                      <a:r>
                        <a:rPr sz="2400" dirty="0">
                          <a:solidFill>
                            <a:srgbClr val="3D3C2C"/>
                          </a:solidFill>
                          <a:latin typeface="Calibri"/>
                          <a:cs typeface="Calibri"/>
                        </a:rPr>
                        <a:t>23</a:t>
                      </a:r>
                      <a:endParaRPr sz="2400">
                        <a:latin typeface="Calibri"/>
                        <a:cs typeface="Calibri"/>
                      </a:endParaRPr>
                    </a:p>
                  </a:txBody>
                  <a:tcPr marL="0" marR="0" marT="0" marB="0">
                    <a:solidFill>
                      <a:srgbClr val="FFFFFF"/>
                    </a:solidFill>
                  </a:tcPr>
                </a:tc>
                <a:tc>
                  <a:txBody>
                    <a:bodyPr/>
                    <a:lstStyle/>
                    <a:p>
                      <a:pPr marL="135255">
                        <a:lnSpc>
                          <a:spcPts val="2810"/>
                        </a:lnSpc>
                      </a:pPr>
                      <a:r>
                        <a:rPr sz="2400" spc="-5" dirty="0">
                          <a:latin typeface="Calibri"/>
                          <a:cs typeface="Calibri"/>
                        </a:rPr>
                        <a:t>55</a:t>
                      </a:r>
                      <a:endParaRPr sz="2400">
                        <a:latin typeface="Calibri"/>
                        <a:cs typeface="Calibri"/>
                      </a:endParaRPr>
                    </a:p>
                  </a:txBody>
                  <a:tcPr marL="0" marR="0" marT="0" marB="0">
                    <a:solidFill>
                      <a:srgbClr val="FFFFFF"/>
                    </a:solidFill>
                  </a:tcPr>
                </a:tc>
                <a:tc>
                  <a:txBody>
                    <a:bodyPr/>
                    <a:lstStyle/>
                    <a:p>
                      <a:pPr marR="80010" algn="ctr">
                        <a:lnSpc>
                          <a:spcPts val="2810"/>
                        </a:lnSpc>
                      </a:pPr>
                      <a:r>
                        <a:rPr sz="2400" spc="-5" dirty="0">
                          <a:solidFill>
                            <a:srgbClr val="DB1DC4"/>
                          </a:solidFill>
                          <a:latin typeface="Calibri"/>
                          <a:cs typeface="Calibri"/>
                        </a:rPr>
                        <a:t>34</a:t>
                      </a:r>
                      <a:endParaRPr sz="2400">
                        <a:latin typeface="Calibri"/>
                        <a:cs typeface="Calibri"/>
                      </a:endParaRPr>
                    </a:p>
                  </a:txBody>
                  <a:tcPr marL="0" marR="0" marT="0" marB="0">
                    <a:solidFill>
                      <a:srgbClr val="FFFFFF"/>
                    </a:solidFill>
                  </a:tcPr>
                </a:tc>
                <a:tc>
                  <a:txBody>
                    <a:bodyPr/>
                    <a:lstStyle/>
                    <a:p>
                      <a:pPr marR="34925" algn="r">
                        <a:lnSpc>
                          <a:spcPts val="2810"/>
                        </a:lnSpc>
                      </a:pPr>
                      <a:r>
                        <a:rPr sz="2400" spc="-5" dirty="0">
                          <a:solidFill>
                            <a:srgbClr val="FF0000"/>
                          </a:solidFill>
                          <a:latin typeface="Calibri"/>
                          <a:cs typeface="Calibri"/>
                        </a:rPr>
                        <a:t>[100]</a:t>
                      </a:r>
                      <a:endParaRPr sz="2400">
                        <a:latin typeface="Calibri"/>
                        <a:cs typeface="Calibri"/>
                      </a:endParaRPr>
                    </a:p>
                  </a:txBody>
                  <a:tcPr marL="0" marR="0" marT="0" marB="0">
                    <a:solidFill>
                      <a:srgbClr val="FFFFFF"/>
                    </a:solidFill>
                  </a:tcPr>
                </a:tc>
                <a:tc>
                  <a:txBody>
                    <a:bodyPr/>
                    <a:lstStyle/>
                    <a:p>
                      <a:pPr marR="68580" algn="r">
                        <a:lnSpc>
                          <a:spcPts val="2810"/>
                        </a:lnSpc>
                      </a:pPr>
                      <a:r>
                        <a:rPr sz="2400" dirty="0">
                          <a:solidFill>
                            <a:srgbClr val="3D3C2C"/>
                          </a:solidFill>
                          <a:latin typeface="Calibri"/>
                          <a:cs typeface="Calibri"/>
                        </a:rPr>
                        <a:t>57</a:t>
                      </a:r>
                      <a:endParaRPr sz="2400">
                        <a:latin typeface="Calibri"/>
                        <a:cs typeface="Calibri"/>
                      </a:endParaRPr>
                    </a:p>
                  </a:txBody>
                  <a:tcPr marL="0" marR="0" marT="0" marB="0">
                    <a:solidFill>
                      <a:srgbClr val="FFFFFF"/>
                    </a:solidFill>
                  </a:tcPr>
                </a:tc>
                <a:tc>
                  <a:txBody>
                    <a:bodyPr/>
                    <a:lstStyle/>
                    <a:p>
                      <a:pPr marL="332105">
                        <a:lnSpc>
                          <a:spcPts val="2810"/>
                        </a:lnSpc>
                      </a:pPr>
                      <a:r>
                        <a:rPr sz="2400" spc="-5" dirty="0">
                          <a:latin typeface="Calibri"/>
                          <a:cs typeface="Calibri"/>
                        </a:rPr>
                        <a:t>67</a:t>
                      </a:r>
                      <a:endParaRPr sz="2400">
                        <a:latin typeface="Calibri"/>
                        <a:cs typeface="Calibri"/>
                      </a:endParaRPr>
                    </a:p>
                  </a:txBody>
                  <a:tcPr marL="0" marR="0" marT="0" marB="0">
                    <a:solidFill>
                      <a:srgbClr val="FFFFFF"/>
                    </a:solidFill>
                  </a:tcPr>
                </a:tc>
                <a:tc>
                  <a:txBody>
                    <a:bodyPr/>
                    <a:lstStyle/>
                    <a:p>
                      <a:pPr marR="51435" algn="r">
                        <a:lnSpc>
                          <a:spcPts val="2810"/>
                        </a:lnSpc>
                      </a:pPr>
                      <a:r>
                        <a:rPr sz="2400" spc="-5" dirty="0">
                          <a:latin typeface="Calibri"/>
                          <a:cs typeface="Calibri"/>
                        </a:rPr>
                        <a:t>398</a:t>
                      </a:r>
                      <a:endParaRPr sz="2400">
                        <a:latin typeface="Calibri"/>
                        <a:cs typeface="Calibri"/>
                      </a:endParaRPr>
                    </a:p>
                  </a:txBody>
                  <a:tcPr marL="0" marR="0" marT="0" marB="0">
                    <a:solidFill>
                      <a:srgbClr val="FFFFFF"/>
                    </a:solidFill>
                  </a:tcPr>
                </a:tc>
                <a:tc>
                  <a:txBody>
                    <a:bodyPr/>
                    <a:lstStyle/>
                    <a:p>
                      <a:pPr marR="80645" algn="r">
                        <a:lnSpc>
                          <a:spcPts val="2810"/>
                        </a:lnSpc>
                      </a:pPr>
                      <a:r>
                        <a:rPr sz="2400" spc="-5" dirty="0">
                          <a:solidFill>
                            <a:srgbClr val="3D3C2C"/>
                          </a:solidFill>
                          <a:latin typeface="Calibri"/>
                          <a:cs typeface="Calibri"/>
                        </a:rPr>
                        <a:t>320</a:t>
                      </a:r>
                      <a:endParaRPr sz="2400">
                        <a:latin typeface="Calibri"/>
                        <a:cs typeface="Calibri"/>
                      </a:endParaRPr>
                    </a:p>
                  </a:txBody>
                  <a:tcPr marL="0" marR="0" marT="0" marB="0">
                    <a:solidFill>
                      <a:srgbClr val="FFFFFF"/>
                    </a:solidFill>
                  </a:tcPr>
                </a:tc>
                <a:extLst>
                  <a:ext uri="{0D108BD9-81ED-4DB2-BD59-A6C34878D82A}">
                    <a16:rowId xmlns="" xmlns:a16="http://schemas.microsoft.com/office/drawing/2014/main" val="10005"/>
                  </a:ext>
                </a:extLst>
              </a:tr>
              <a:tr h="438797">
                <a:tc>
                  <a:txBody>
                    <a:bodyPr/>
                    <a:lstStyle/>
                    <a:p>
                      <a:pPr marL="3175">
                        <a:lnSpc>
                          <a:spcPct val="100000"/>
                        </a:lnSpc>
                        <a:spcBef>
                          <a:spcPts val="525"/>
                        </a:spcBef>
                      </a:pPr>
                      <a:r>
                        <a:rPr sz="1800" dirty="0">
                          <a:solidFill>
                            <a:srgbClr val="93C500"/>
                          </a:solidFill>
                          <a:latin typeface="Wingdings 2"/>
                          <a:cs typeface="Wingdings 2"/>
                        </a:rPr>
                        <a:t></a:t>
                      </a:r>
                      <a:endParaRPr sz="1800">
                        <a:latin typeface="Wingdings 2"/>
                        <a:cs typeface="Wingdings 2"/>
                      </a:endParaRPr>
                    </a:p>
                  </a:txBody>
                  <a:tcPr marL="0" marR="0" marT="66675" marB="0">
                    <a:solidFill>
                      <a:srgbClr val="FFFFFF"/>
                    </a:solidFill>
                  </a:tcPr>
                </a:tc>
                <a:tc>
                  <a:txBody>
                    <a:bodyPr/>
                    <a:lstStyle/>
                    <a:p>
                      <a:pPr marL="182245">
                        <a:lnSpc>
                          <a:spcPts val="2810"/>
                        </a:lnSpc>
                      </a:pPr>
                      <a:r>
                        <a:rPr sz="2400" dirty="0">
                          <a:solidFill>
                            <a:srgbClr val="3D3C2C"/>
                          </a:solidFill>
                          <a:latin typeface="Calibri"/>
                          <a:cs typeface="Calibri"/>
                        </a:rPr>
                        <a:t>23</a:t>
                      </a:r>
                      <a:endParaRPr sz="2400">
                        <a:latin typeface="Calibri"/>
                        <a:cs typeface="Calibri"/>
                      </a:endParaRPr>
                    </a:p>
                  </a:txBody>
                  <a:tcPr marL="0" marR="0" marT="0" marB="0">
                    <a:solidFill>
                      <a:srgbClr val="FFFFFF"/>
                    </a:solidFill>
                  </a:tcPr>
                </a:tc>
                <a:tc>
                  <a:txBody>
                    <a:bodyPr/>
                    <a:lstStyle/>
                    <a:p>
                      <a:pPr marL="135255">
                        <a:lnSpc>
                          <a:spcPts val="2810"/>
                        </a:lnSpc>
                      </a:pPr>
                      <a:r>
                        <a:rPr sz="2400" spc="-5" dirty="0">
                          <a:latin typeface="Calibri"/>
                          <a:cs typeface="Calibri"/>
                        </a:rPr>
                        <a:t>55</a:t>
                      </a:r>
                      <a:endParaRPr sz="2400">
                        <a:latin typeface="Calibri"/>
                        <a:cs typeface="Calibri"/>
                      </a:endParaRPr>
                    </a:p>
                  </a:txBody>
                  <a:tcPr marL="0" marR="0" marT="0" marB="0">
                    <a:solidFill>
                      <a:srgbClr val="FFFFFF"/>
                    </a:solidFill>
                  </a:tcPr>
                </a:tc>
                <a:tc>
                  <a:txBody>
                    <a:bodyPr/>
                    <a:lstStyle/>
                    <a:p>
                      <a:pPr marR="80010" algn="ctr">
                        <a:lnSpc>
                          <a:spcPts val="2810"/>
                        </a:lnSpc>
                      </a:pPr>
                      <a:r>
                        <a:rPr sz="2400" spc="-5" dirty="0">
                          <a:latin typeface="Calibri"/>
                          <a:cs typeface="Calibri"/>
                        </a:rPr>
                        <a:t>34</a:t>
                      </a:r>
                      <a:endParaRPr sz="2400">
                        <a:latin typeface="Calibri"/>
                        <a:cs typeface="Calibri"/>
                      </a:endParaRPr>
                    </a:p>
                  </a:txBody>
                  <a:tcPr marL="0" marR="0" marT="0" marB="0">
                    <a:solidFill>
                      <a:srgbClr val="FFFFFF"/>
                    </a:solidFill>
                  </a:tcPr>
                </a:tc>
                <a:tc>
                  <a:txBody>
                    <a:bodyPr/>
                    <a:lstStyle/>
                    <a:p>
                      <a:pPr marR="35560" algn="r">
                        <a:lnSpc>
                          <a:spcPts val="2810"/>
                        </a:lnSpc>
                      </a:pPr>
                      <a:r>
                        <a:rPr sz="2400" spc="-5" dirty="0">
                          <a:solidFill>
                            <a:srgbClr val="DB1DC4"/>
                          </a:solidFill>
                          <a:latin typeface="Calibri"/>
                          <a:cs typeface="Calibri"/>
                        </a:rPr>
                        <a:t>[100]</a:t>
                      </a:r>
                      <a:endParaRPr sz="2400">
                        <a:latin typeface="Calibri"/>
                        <a:cs typeface="Calibri"/>
                      </a:endParaRPr>
                    </a:p>
                  </a:txBody>
                  <a:tcPr marL="0" marR="0" marT="0" marB="0">
                    <a:solidFill>
                      <a:srgbClr val="FFFFFF"/>
                    </a:solidFill>
                  </a:tcPr>
                </a:tc>
                <a:tc>
                  <a:txBody>
                    <a:bodyPr/>
                    <a:lstStyle/>
                    <a:p>
                      <a:pPr marR="68580" algn="r">
                        <a:lnSpc>
                          <a:spcPts val="2810"/>
                        </a:lnSpc>
                      </a:pPr>
                      <a:r>
                        <a:rPr sz="2400" dirty="0">
                          <a:solidFill>
                            <a:srgbClr val="3D3C2C"/>
                          </a:solidFill>
                          <a:latin typeface="Calibri"/>
                          <a:cs typeface="Calibri"/>
                        </a:rPr>
                        <a:t>57</a:t>
                      </a:r>
                      <a:endParaRPr sz="2400">
                        <a:latin typeface="Calibri"/>
                        <a:cs typeface="Calibri"/>
                      </a:endParaRPr>
                    </a:p>
                  </a:txBody>
                  <a:tcPr marL="0" marR="0" marT="0" marB="0">
                    <a:solidFill>
                      <a:srgbClr val="FFFFFF"/>
                    </a:solidFill>
                  </a:tcPr>
                </a:tc>
                <a:tc>
                  <a:txBody>
                    <a:bodyPr/>
                    <a:lstStyle/>
                    <a:p>
                      <a:pPr marL="332105">
                        <a:lnSpc>
                          <a:spcPts val="2810"/>
                        </a:lnSpc>
                      </a:pPr>
                      <a:r>
                        <a:rPr sz="2400" spc="-5" dirty="0">
                          <a:solidFill>
                            <a:srgbClr val="DB1DC4"/>
                          </a:solidFill>
                          <a:latin typeface="Calibri"/>
                          <a:cs typeface="Calibri"/>
                        </a:rPr>
                        <a:t>67</a:t>
                      </a:r>
                      <a:endParaRPr sz="2400">
                        <a:latin typeface="Calibri"/>
                        <a:cs typeface="Calibri"/>
                      </a:endParaRPr>
                    </a:p>
                  </a:txBody>
                  <a:tcPr marL="0" marR="0" marT="0" marB="0">
                    <a:solidFill>
                      <a:srgbClr val="FFFFFF"/>
                    </a:solidFill>
                  </a:tcPr>
                </a:tc>
                <a:tc>
                  <a:txBody>
                    <a:bodyPr/>
                    <a:lstStyle/>
                    <a:p>
                      <a:pPr marR="51435" algn="r">
                        <a:lnSpc>
                          <a:spcPts val="2810"/>
                        </a:lnSpc>
                      </a:pPr>
                      <a:r>
                        <a:rPr sz="2400" spc="-5" dirty="0">
                          <a:latin typeface="Calibri"/>
                          <a:cs typeface="Calibri"/>
                        </a:rPr>
                        <a:t>398</a:t>
                      </a:r>
                      <a:endParaRPr sz="2400">
                        <a:latin typeface="Calibri"/>
                        <a:cs typeface="Calibri"/>
                      </a:endParaRPr>
                    </a:p>
                  </a:txBody>
                  <a:tcPr marL="0" marR="0" marT="0" marB="0">
                    <a:solidFill>
                      <a:srgbClr val="FFFFFF"/>
                    </a:solidFill>
                  </a:tcPr>
                </a:tc>
                <a:tc>
                  <a:txBody>
                    <a:bodyPr/>
                    <a:lstStyle/>
                    <a:p>
                      <a:pPr marR="80645" algn="r">
                        <a:lnSpc>
                          <a:spcPts val="2810"/>
                        </a:lnSpc>
                      </a:pPr>
                      <a:r>
                        <a:rPr sz="2400" spc="-5" dirty="0">
                          <a:solidFill>
                            <a:srgbClr val="3D3C2C"/>
                          </a:solidFill>
                          <a:latin typeface="Calibri"/>
                          <a:cs typeface="Calibri"/>
                        </a:rPr>
                        <a:t>320</a:t>
                      </a:r>
                      <a:endParaRPr sz="2400">
                        <a:latin typeface="Calibri"/>
                        <a:cs typeface="Calibri"/>
                      </a:endParaRPr>
                    </a:p>
                  </a:txBody>
                  <a:tcPr marL="0" marR="0" marT="0" marB="0">
                    <a:solidFill>
                      <a:srgbClr val="FFFFFF"/>
                    </a:solidFill>
                  </a:tcPr>
                </a:tc>
                <a:extLst>
                  <a:ext uri="{0D108BD9-81ED-4DB2-BD59-A6C34878D82A}">
                    <a16:rowId xmlns="" xmlns:a16="http://schemas.microsoft.com/office/drawing/2014/main" val="10006"/>
                  </a:ext>
                </a:extLst>
              </a:tr>
              <a:tr h="372046">
                <a:tc>
                  <a:txBody>
                    <a:bodyPr/>
                    <a:lstStyle/>
                    <a:p>
                      <a:pPr marL="3175">
                        <a:lnSpc>
                          <a:spcPct val="100000"/>
                        </a:lnSpc>
                        <a:spcBef>
                          <a:spcPts val="525"/>
                        </a:spcBef>
                      </a:pPr>
                      <a:r>
                        <a:rPr sz="1800" dirty="0">
                          <a:solidFill>
                            <a:srgbClr val="93C500"/>
                          </a:solidFill>
                          <a:latin typeface="Wingdings 2"/>
                          <a:cs typeface="Wingdings 2"/>
                        </a:rPr>
                        <a:t></a:t>
                      </a:r>
                      <a:endParaRPr sz="1800">
                        <a:latin typeface="Wingdings 2"/>
                        <a:cs typeface="Wingdings 2"/>
                      </a:endParaRPr>
                    </a:p>
                  </a:txBody>
                  <a:tcPr marL="0" marR="0" marT="66675" marB="0">
                    <a:solidFill>
                      <a:srgbClr val="FFFFFF"/>
                    </a:solidFill>
                  </a:tcPr>
                </a:tc>
                <a:tc>
                  <a:txBody>
                    <a:bodyPr/>
                    <a:lstStyle/>
                    <a:p>
                      <a:pPr marL="182245">
                        <a:lnSpc>
                          <a:spcPts val="2810"/>
                        </a:lnSpc>
                      </a:pPr>
                      <a:r>
                        <a:rPr sz="2400" dirty="0">
                          <a:solidFill>
                            <a:srgbClr val="3D3C2C"/>
                          </a:solidFill>
                          <a:latin typeface="Calibri"/>
                          <a:cs typeface="Calibri"/>
                        </a:rPr>
                        <a:t>23</a:t>
                      </a:r>
                      <a:endParaRPr sz="2400">
                        <a:latin typeface="Calibri"/>
                        <a:cs typeface="Calibri"/>
                      </a:endParaRPr>
                    </a:p>
                  </a:txBody>
                  <a:tcPr marL="0" marR="0" marT="0" marB="0">
                    <a:solidFill>
                      <a:srgbClr val="FFFFFF"/>
                    </a:solidFill>
                  </a:tcPr>
                </a:tc>
                <a:tc>
                  <a:txBody>
                    <a:bodyPr/>
                    <a:lstStyle/>
                    <a:p>
                      <a:pPr marL="135255">
                        <a:lnSpc>
                          <a:spcPts val="2810"/>
                        </a:lnSpc>
                      </a:pPr>
                      <a:r>
                        <a:rPr sz="2400" spc="-10" dirty="0">
                          <a:latin typeface="Calibri"/>
                          <a:cs typeface="Calibri"/>
                        </a:rPr>
                        <a:t>55</a:t>
                      </a:r>
                      <a:endParaRPr sz="2400">
                        <a:latin typeface="Calibri"/>
                        <a:cs typeface="Calibri"/>
                      </a:endParaRPr>
                    </a:p>
                  </a:txBody>
                  <a:tcPr marL="0" marR="0" marT="0" marB="0">
                    <a:solidFill>
                      <a:srgbClr val="FFFFFF"/>
                    </a:solidFill>
                  </a:tcPr>
                </a:tc>
                <a:tc>
                  <a:txBody>
                    <a:bodyPr/>
                    <a:lstStyle/>
                    <a:p>
                      <a:pPr marR="78740" algn="ctr">
                        <a:lnSpc>
                          <a:spcPts val="2810"/>
                        </a:lnSpc>
                      </a:pPr>
                      <a:r>
                        <a:rPr sz="2400" dirty="0">
                          <a:solidFill>
                            <a:srgbClr val="3D3C2C"/>
                          </a:solidFill>
                          <a:latin typeface="Calibri"/>
                          <a:cs typeface="Calibri"/>
                        </a:rPr>
                        <a:t>34</a:t>
                      </a:r>
                      <a:endParaRPr sz="2400">
                        <a:latin typeface="Calibri"/>
                        <a:cs typeface="Calibri"/>
                      </a:endParaRPr>
                    </a:p>
                  </a:txBody>
                  <a:tcPr marL="0" marR="0" marT="0" marB="0">
                    <a:solidFill>
                      <a:srgbClr val="FFFFFF"/>
                    </a:solidFill>
                  </a:tcPr>
                </a:tc>
                <a:tc>
                  <a:txBody>
                    <a:bodyPr/>
                    <a:lstStyle/>
                    <a:p>
                      <a:pPr marL="195580">
                        <a:lnSpc>
                          <a:spcPts val="2810"/>
                        </a:lnSpc>
                      </a:pPr>
                      <a:r>
                        <a:rPr sz="2400" b="1" spc="-10" dirty="0">
                          <a:solidFill>
                            <a:srgbClr val="0000FF"/>
                          </a:solidFill>
                          <a:latin typeface="Calibri"/>
                          <a:cs typeface="Calibri"/>
                        </a:rPr>
                        <a:t>67</a:t>
                      </a:r>
                      <a:endParaRPr sz="2400">
                        <a:latin typeface="Calibri"/>
                        <a:cs typeface="Calibri"/>
                      </a:endParaRPr>
                    </a:p>
                  </a:txBody>
                  <a:tcPr marL="0" marR="0" marT="0" marB="0">
                    <a:solidFill>
                      <a:srgbClr val="FFFFFF"/>
                    </a:solidFill>
                  </a:tcPr>
                </a:tc>
                <a:tc>
                  <a:txBody>
                    <a:bodyPr/>
                    <a:lstStyle/>
                    <a:p>
                      <a:pPr marL="26034">
                        <a:lnSpc>
                          <a:spcPts val="2810"/>
                        </a:lnSpc>
                      </a:pPr>
                      <a:r>
                        <a:rPr sz="2400" dirty="0">
                          <a:solidFill>
                            <a:srgbClr val="3D3C2C"/>
                          </a:solidFill>
                          <a:latin typeface="Calibri"/>
                          <a:cs typeface="Calibri"/>
                        </a:rPr>
                        <a:t>57</a:t>
                      </a:r>
                      <a:endParaRPr sz="2400">
                        <a:latin typeface="Calibri"/>
                        <a:cs typeface="Calibri"/>
                      </a:endParaRPr>
                    </a:p>
                  </a:txBody>
                  <a:tcPr marL="0" marR="0" marT="0" marB="0">
                    <a:solidFill>
                      <a:srgbClr val="FFFFFF"/>
                    </a:solidFill>
                  </a:tcPr>
                </a:tc>
                <a:tc>
                  <a:txBody>
                    <a:bodyPr/>
                    <a:lstStyle/>
                    <a:p>
                      <a:pPr marL="59055">
                        <a:lnSpc>
                          <a:spcPts val="2810"/>
                        </a:lnSpc>
                      </a:pPr>
                      <a:r>
                        <a:rPr sz="2400" b="1" spc="-5" dirty="0">
                          <a:solidFill>
                            <a:srgbClr val="0000FF"/>
                          </a:solidFill>
                          <a:latin typeface="Calibri"/>
                          <a:cs typeface="Calibri"/>
                        </a:rPr>
                        <a:t>[100]</a:t>
                      </a:r>
                      <a:endParaRPr sz="2400">
                        <a:latin typeface="Calibri"/>
                        <a:cs typeface="Calibri"/>
                      </a:endParaRPr>
                    </a:p>
                  </a:txBody>
                  <a:tcPr marL="0" marR="0" marT="0" marB="0">
                    <a:solidFill>
                      <a:srgbClr val="FFFFFF"/>
                    </a:solidFill>
                  </a:tcPr>
                </a:tc>
                <a:tc>
                  <a:txBody>
                    <a:bodyPr/>
                    <a:lstStyle/>
                    <a:p>
                      <a:pPr marR="41910" algn="r">
                        <a:lnSpc>
                          <a:spcPts val="2810"/>
                        </a:lnSpc>
                      </a:pPr>
                      <a:r>
                        <a:rPr sz="2400" spc="-10" dirty="0">
                          <a:latin typeface="Calibri"/>
                          <a:cs typeface="Calibri"/>
                        </a:rPr>
                        <a:t>398</a:t>
                      </a:r>
                      <a:endParaRPr sz="2400">
                        <a:latin typeface="Calibri"/>
                        <a:cs typeface="Calibri"/>
                      </a:endParaRPr>
                    </a:p>
                  </a:txBody>
                  <a:tcPr marL="0" marR="0" marT="0" marB="0">
                    <a:solidFill>
                      <a:srgbClr val="FFFFFF"/>
                    </a:solidFill>
                  </a:tcPr>
                </a:tc>
                <a:tc>
                  <a:txBody>
                    <a:bodyPr/>
                    <a:lstStyle/>
                    <a:p>
                      <a:pPr marR="71120" algn="r">
                        <a:lnSpc>
                          <a:spcPts val="2810"/>
                        </a:lnSpc>
                      </a:pPr>
                      <a:r>
                        <a:rPr sz="2400" spc="-10" dirty="0">
                          <a:solidFill>
                            <a:srgbClr val="3D3C2C"/>
                          </a:solidFill>
                          <a:latin typeface="Calibri"/>
                          <a:cs typeface="Calibri"/>
                        </a:rPr>
                        <a:t>320</a:t>
                      </a:r>
                      <a:endParaRPr sz="2400">
                        <a:latin typeface="Calibri"/>
                        <a:cs typeface="Calibri"/>
                      </a:endParaRPr>
                    </a:p>
                  </a:txBody>
                  <a:tcPr marL="0" marR="0" marT="0" marB="0">
                    <a:solidFill>
                      <a:srgbClr val="FFFFFF"/>
                    </a:solidFill>
                  </a:tcPr>
                </a:tc>
                <a:extLst>
                  <a:ext uri="{0D108BD9-81ED-4DB2-BD59-A6C34878D82A}">
                    <a16:rowId xmlns="" xmlns:a16="http://schemas.microsoft.com/office/drawing/2014/main" val="10007"/>
                  </a:ext>
                </a:extLst>
              </a:tr>
            </a:tbl>
          </a:graphicData>
        </a:graphic>
      </p:graphicFrame>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231123" y="0"/>
            <a:ext cx="762000" cy="6858000"/>
          </a:xfrm>
          <a:custGeom>
            <a:avLst/>
            <a:gdLst/>
            <a:ahLst/>
            <a:cxnLst/>
            <a:rect l="l" t="t" r="r" b="b"/>
            <a:pathLst>
              <a:path w="762000" h="6858000">
                <a:moveTo>
                  <a:pt x="0" y="6858000"/>
                </a:moveTo>
                <a:lnTo>
                  <a:pt x="762000" y="6858000"/>
                </a:lnTo>
                <a:lnTo>
                  <a:pt x="762000" y="0"/>
                </a:lnTo>
                <a:lnTo>
                  <a:pt x="0" y="0"/>
                </a:lnTo>
                <a:lnTo>
                  <a:pt x="0" y="6858000"/>
                </a:lnTo>
                <a:close/>
              </a:path>
            </a:pathLst>
          </a:custGeom>
          <a:solidFill>
            <a:srgbClr val="FFFFFF">
              <a:alpha val="10195"/>
            </a:srgbClr>
          </a:solidFill>
        </p:spPr>
        <p:txBody>
          <a:bodyPr wrap="square" lIns="0" tIns="0" rIns="0" bIns="0" rtlCol="0"/>
          <a:lstStyle/>
          <a:p>
            <a:endParaRPr/>
          </a:p>
        </p:txBody>
      </p:sp>
      <p:sp>
        <p:nvSpPr>
          <p:cNvPr id="3" name="object 3"/>
          <p:cNvSpPr/>
          <p:nvPr/>
        </p:nvSpPr>
        <p:spPr>
          <a:xfrm>
            <a:off x="3887723" y="0"/>
            <a:ext cx="673735" cy="334010"/>
          </a:xfrm>
          <a:custGeom>
            <a:avLst/>
            <a:gdLst/>
            <a:ahLst/>
            <a:cxnLst/>
            <a:rect l="l" t="t" r="r" b="b"/>
            <a:pathLst>
              <a:path w="673735" h="334010">
                <a:moveTo>
                  <a:pt x="0" y="333756"/>
                </a:moveTo>
                <a:lnTo>
                  <a:pt x="673608" y="333756"/>
                </a:lnTo>
                <a:lnTo>
                  <a:pt x="673608" y="0"/>
                </a:lnTo>
                <a:lnTo>
                  <a:pt x="0" y="0"/>
                </a:lnTo>
                <a:lnTo>
                  <a:pt x="0" y="333756"/>
                </a:lnTo>
                <a:close/>
              </a:path>
            </a:pathLst>
          </a:custGeom>
          <a:solidFill>
            <a:srgbClr val="FFFFFF">
              <a:alpha val="10195"/>
            </a:srgbClr>
          </a:solidFill>
        </p:spPr>
        <p:txBody>
          <a:bodyPr wrap="square" lIns="0" tIns="0" rIns="0" bIns="0" rtlCol="0"/>
          <a:lstStyle/>
          <a:p>
            <a:endParaRPr/>
          </a:p>
        </p:txBody>
      </p:sp>
      <p:sp>
        <p:nvSpPr>
          <p:cNvPr id="4" name="object 4"/>
          <p:cNvSpPr/>
          <p:nvPr/>
        </p:nvSpPr>
        <p:spPr>
          <a:xfrm>
            <a:off x="3887723" y="6519671"/>
            <a:ext cx="2819400" cy="338455"/>
          </a:xfrm>
          <a:custGeom>
            <a:avLst/>
            <a:gdLst/>
            <a:ahLst/>
            <a:cxnLst/>
            <a:rect l="l" t="t" r="r" b="b"/>
            <a:pathLst>
              <a:path w="2819400" h="338454">
                <a:moveTo>
                  <a:pt x="0" y="338327"/>
                </a:moveTo>
                <a:lnTo>
                  <a:pt x="2819400" y="338327"/>
                </a:lnTo>
                <a:lnTo>
                  <a:pt x="2819400" y="0"/>
                </a:lnTo>
                <a:lnTo>
                  <a:pt x="0" y="0"/>
                </a:lnTo>
                <a:lnTo>
                  <a:pt x="0" y="338327"/>
                </a:lnTo>
                <a:close/>
              </a:path>
            </a:pathLst>
          </a:custGeom>
          <a:solidFill>
            <a:srgbClr val="FFFFFF">
              <a:alpha val="10195"/>
            </a:srgbClr>
          </a:solidFill>
        </p:spPr>
        <p:txBody>
          <a:bodyPr wrap="square" lIns="0" tIns="0" rIns="0" bIns="0" rtlCol="0"/>
          <a:lstStyle/>
          <a:p>
            <a:endParaRPr/>
          </a:p>
        </p:txBody>
      </p:sp>
      <p:sp>
        <p:nvSpPr>
          <p:cNvPr id="5" name="object 5"/>
          <p:cNvSpPr/>
          <p:nvPr/>
        </p:nvSpPr>
        <p:spPr>
          <a:xfrm>
            <a:off x="50292" y="0"/>
            <a:ext cx="9100058" cy="6864349"/>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457200" y="333756"/>
            <a:ext cx="8229600" cy="6186170"/>
          </a:xfrm>
          <a:custGeom>
            <a:avLst/>
            <a:gdLst/>
            <a:ahLst/>
            <a:cxnLst/>
            <a:rect l="l" t="t" r="r" b="b"/>
            <a:pathLst>
              <a:path w="8229600" h="6186170">
                <a:moveTo>
                  <a:pt x="0" y="6185916"/>
                </a:moveTo>
                <a:lnTo>
                  <a:pt x="8229600" y="6185916"/>
                </a:lnTo>
                <a:lnTo>
                  <a:pt x="8229600" y="0"/>
                </a:lnTo>
                <a:lnTo>
                  <a:pt x="0" y="0"/>
                </a:lnTo>
                <a:lnTo>
                  <a:pt x="0" y="6185916"/>
                </a:lnTo>
                <a:close/>
              </a:path>
            </a:pathLst>
          </a:custGeom>
          <a:solidFill>
            <a:srgbClr val="FFFFFF"/>
          </a:solidFill>
        </p:spPr>
        <p:txBody>
          <a:bodyPr wrap="square" lIns="0" tIns="0" rIns="0" bIns="0" rtlCol="0"/>
          <a:lstStyle/>
          <a:p>
            <a:endParaRPr/>
          </a:p>
        </p:txBody>
      </p:sp>
      <p:sp>
        <p:nvSpPr>
          <p:cNvPr id="7" name="object 7"/>
          <p:cNvSpPr/>
          <p:nvPr/>
        </p:nvSpPr>
        <p:spPr>
          <a:xfrm>
            <a:off x="457200" y="333756"/>
            <a:ext cx="8229600" cy="6186170"/>
          </a:xfrm>
          <a:custGeom>
            <a:avLst/>
            <a:gdLst/>
            <a:ahLst/>
            <a:cxnLst/>
            <a:rect l="l" t="t" r="r" b="b"/>
            <a:pathLst>
              <a:path w="8229600" h="6186170">
                <a:moveTo>
                  <a:pt x="0" y="6185916"/>
                </a:moveTo>
                <a:lnTo>
                  <a:pt x="8229600" y="6185916"/>
                </a:lnTo>
                <a:lnTo>
                  <a:pt x="8229600" y="0"/>
                </a:lnTo>
                <a:lnTo>
                  <a:pt x="0" y="0"/>
                </a:lnTo>
                <a:lnTo>
                  <a:pt x="0" y="6185916"/>
                </a:lnTo>
                <a:close/>
              </a:path>
            </a:pathLst>
          </a:custGeom>
          <a:ln w="6096">
            <a:solidFill>
              <a:srgbClr val="000000"/>
            </a:solidFill>
          </a:ln>
        </p:spPr>
        <p:txBody>
          <a:bodyPr wrap="square" lIns="0" tIns="0" rIns="0" bIns="0" rtlCol="0"/>
          <a:lstStyle/>
          <a:p>
            <a:endParaRPr/>
          </a:p>
        </p:txBody>
      </p:sp>
      <p:sp>
        <p:nvSpPr>
          <p:cNvPr id="12" name="object 12"/>
          <p:cNvSpPr txBox="1">
            <a:spLocks noGrp="1"/>
          </p:cNvSpPr>
          <p:nvPr>
            <p:ph type="title"/>
          </p:nvPr>
        </p:nvSpPr>
        <p:spPr>
          <a:xfrm>
            <a:off x="1121765" y="1203706"/>
            <a:ext cx="1824355" cy="467995"/>
          </a:xfrm>
          <a:prstGeom prst="rect">
            <a:avLst/>
          </a:prstGeom>
        </p:spPr>
        <p:txBody>
          <a:bodyPr vert="horz" wrap="square" lIns="0" tIns="13335" rIns="0" bIns="0" rtlCol="0">
            <a:spAutoFit/>
          </a:bodyPr>
          <a:lstStyle/>
          <a:p>
            <a:pPr marL="12700">
              <a:lnSpc>
                <a:spcPct val="100000"/>
              </a:lnSpc>
              <a:spcBef>
                <a:spcPts val="105"/>
              </a:spcBef>
            </a:pPr>
            <a:r>
              <a:rPr sz="2900" spc="-5" dirty="0"/>
              <a:t>QU</a:t>
            </a:r>
            <a:r>
              <a:rPr sz="2900" spc="5" dirty="0"/>
              <a:t>I</a:t>
            </a:r>
            <a:r>
              <a:rPr sz="2900" spc="-5" dirty="0"/>
              <a:t>C</a:t>
            </a:r>
            <a:r>
              <a:rPr sz="2900" spc="-25" dirty="0"/>
              <a:t>K</a:t>
            </a:r>
            <a:r>
              <a:rPr sz="2900" dirty="0"/>
              <a:t>SO</a:t>
            </a:r>
            <a:r>
              <a:rPr sz="2900" spc="-20" dirty="0"/>
              <a:t>R</a:t>
            </a:r>
            <a:r>
              <a:rPr sz="2900" dirty="0"/>
              <a:t>T</a:t>
            </a:r>
            <a:endParaRPr sz="2900"/>
          </a:p>
        </p:txBody>
      </p:sp>
      <p:sp>
        <p:nvSpPr>
          <p:cNvPr id="15" name="object 15"/>
          <p:cNvSpPr txBox="1"/>
          <p:nvPr/>
        </p:nvSpPr>
        <p:spPr>
          <a:xfrm>
            <a:off x="1548383" y="2793492"/>
            <a:ext cx="3240405" cy="347980"/>
          </a:xfrm>
          <a:prstGeom prst="rect">
            <a:avLst/>
          </a:prstGeom>
          <a:ln w="15240">
            <a:solidFill>
              <a:srgbClr val="93C500"/>
            </a:solidFill>
          </a:ln>
        </p:spPr>
        <p:txBody>
          <a:bodyPr vert="horz" wrap="square" lIns="0" tIns="0" rIns="0" bIns="0" rtlCol="0">
            <a:spAutoFit/>
          </a:bodyPr>
          <a:lstStyle/>
          <a:p>
            <a:pPr marL="157480">
              <a:lnSpc>
                <a:spcPts val="2735"/>
              </a:lnSpc>
              <a:tabLst>
                <a:tab pos="738505" algn="l"/>
                <a:tab pos="1318895" algn="l"/>
                <a:tab pos="1969770" algn="l"/>
                <a:tab pos="2619375" algn="l"/>
              </a:tabLst>
            </a:pPr>
            <a:r>
              <a:rPr sz="2400" dirty="0">
                <a:solidFill>
                  <a:srgbClr val="3D3C2C"/>
                </a:solidFill>
                <a:latin typeface="Calibri"/>
                <a:cs typeface="Calibri"/>
              </a:rPr>
              <a:t>23	</a:t>
            </a:r>
            <a:r>
              <a:rPr sz="2400" spc="-5" dirty="0">
                <a:solidFill>
                  <a:srgbClr val="3D3C2C"/>
                </a:solidFill>
                <a:latin typeface="Calibri"/>
                <a:cs typeface="Calibri"/>
              </a:rPr>
              <a:t>55	</a:t>
            </a:r>
            <a:r>
              <a:rPr sz="2400" spc="-5" dirty="0">
                <a:solidFill>
                  <a:srgbClr val="FF0000"/>
                </a:solidFill>
                <a:latin typeface="Calibri"/>
                <a:cs typeface="Calibri"/>
              </a:rPr>
              <a:t>34	</a:t>
            </a:r>
            <a:r>
              <a:rPr sz="2400" dirty="0">
                <a:solidFill>
                  <a:srgbClr val="3D3C2C"/>
                </a:solidFill>
                <a:latin typeface="Calibri"/>
                <a:cs typeface="Calibri"/>
              </a:rPr>
              <a:t>67	57</a:t>
            </a:r>
            <a:endParaRPr sz="2400">
              <a:latin typeface="Calibri"/>
              <a:cs typeface="Calibri"/>
            </a:endParaRPr>
          </a:p>
        </p:txBody>
      </p:sp>
      <p:sp>
        <p:nvSpPr>
          <p:cNvPr id="16" name="object 16"/>
          <p:cNvSpPr txBox="1"/>
          <p:nvPr/>
        </p:nvSpPr>
        <p:spPr>
          <a:xfrm>
            <a:off x="5579364" y="2781300"/>
            <a:ext cx="1513840" cy="360045"/>
          </a:xfrm>
          <a:prstGeom prst="rect">
            <a:avLst/>
          </a:prstGeom>
          <a:ln w="15240">
            <a:solidFill>
              <a:srgbClr val="70685A"/>
            </a:solidFill>
          </a:ln>
        </p:spPr>
        <p:txBody>
          <a:bodyPr vert="horz" wrap="square" lIns="0" tIns="8255" rIns="0" bIns="0" rtlCol="0">
            <a:spAutoFit/>
          </a:bodyPr>
          <a:lstStyle/>
          <a:p>
            <a:pPr marL="245110">
              <a:lnSpc>
                <a:spcPts val="2765"/>
              </a:lnSpc>
              <a:spcBef>
                <a:spcPts val="65"/>
              </a:spcBef>
              <a:tabLst>
                <a:tab pos="979805" algn="l"/>
              </a:tabLst>
            </a:pPr>
            <a:r>
              <a:rPr sz="2400" spc="-5" dirty="0">
                <a:solidFill>
                  <a:srgbClr val="FF0000"/>
                </a:solidFill>
                <a:latin typeface="Calibri"/>
                <a:cs typeface="Calibri"/>
              </a:rPr>
              <a:t>398	</a:t>
            </a:r>
            <a:r>
              <a:rPr sz="2400" spc="-5" dirty="0">
                <a:solidFill>
                  <a:srgbClr val="3D3C2C"/>
                </a:solidFill>
                <a:latin typeface="Calibri"/>
                <a:cs typeface="Calibri"/>
              </a:rPr>
              <a:t>320</a:t>
            </a:r>
            <a:endParaRPr sz="2400">
              <a:latin typeface="Calibri"/>
              <a:cs typeface="Calibri"/>
            </a:endParaRPr>
          </a:p>
        </p:txBody>
      </p:sp>
      <p:sp>
        <p:nvSpPr>
          <p:cNvPr id="17" name="object 17"/>
          <p:cNvSpPr txBox="1"/>
          <p:nvPr/>
        </p:nvSpPr>
        <p:spPr>
          <a:xfrm>
            <a:off x="2845307" y="3663696"/>
            <a:ext cx="1943100" cy="361315"/>
          </a:xfrm>
          <a:prstGeom prst="rect">
            <a:avLst/>
          </a:prstGeom>
          <a:ln w="15240">
            <a:solidFill>
              <a:srgbClr val="0000FF"/>
            </a:solidFill>
          </a:ln>
        </p:spPr>
        <p:txBody>
          <a:bodyPr vert="horz" wrap="square" lIns="0" tIns="3810" rIns="0" bIns="0" rtlCol="0">
            <a:spAutoFit/>
          </a:bodyPr>
          <a:lstStyle/>
          <a:p>
            <a:pPr marL="22225">
              <a:lnSpc>
                <a:spcPts val="2815"/>
              </a:lnSpc>
              <a:spcBef>
                <a:spcPts val="30"/>
              </a:spcBef>
              <a:tabLst>
                <a:tab pos="673100" algn="l"/>
                <a:tab pos="1322070" algn="l"/>
              </a:tabLst>
            </a:pPr>
            <a:r>
              <a:rPr sz="2400" dirty="0">
                <a:solidFill>
                  <a:srgbClr val="3D3C2C"/>
                </a:solidFill>
                <a:latin typeface="Calibri"/>
                <a:cs typeface="Calibri"/>
              </a:rPr>
              <a:t>55	</a:t>
            </a:r>
            <a:r>
              <a:rPr sz="2400" spc="-5" dirty="0">
                <a:solidFill>
                  <a:srgbClr val="FF0000"/>
                </a:solidFill>
                <a:latin typeface="Calibri"/>
                <a:cs typeface="Calibri"/>
              </a:rPr>
              <a:t>67	</a:t>
            </a:r>
            <a:r>
              <a:rPr sz="2400" dirty="0">
                <a:solidFill>
                  <a:srgbClr val="3D3C2C"/>
                </a:solidFill>
                <a:latin typeface="Calibri"/>
                <a:cs typeface="Calibri"/>
              </a:rPr>
              <a:t>57</a:t>
            </a:r>
            <a:endParaRPr sz="2400">
              <a:latin typeface="Calibri"/>
              <a:cs typeface="Calibri"/>
            </a:endParaRPr>
          </a:p>
        </p:txBody>
      </p:sp>
      <p:sp>
        <p:nvSpPr>
          <p:cNvPr id="18" name="object 18"/>
          <p:cNvSpPr txBox="1"/>
          <p:nvPr/>
        </p:nvSpPr>
        <p:spPr>
          <a:xfrm>
            <a:off x="1121765" y="2250160"/>
            <a:ext cx="3417570" cy="2673985"/>
          </a:xfrm>
          <a:prstGeom prst="rect">
            <a:avLst/>
          </a:prstGeom>
        </p:spPr>
        <p:txBody>
          <a:bodyPr vert="horz" wrap="square" lIns="0" tIns="176530" rIns="0" bIns="0" rtlCol="0" anchor="t">
            <a:spAutoFit/>
          </a:bodyPr>
          <a:lstStyle/>
          <a:p>
            <a:pPr marL="12700">
              <a:lnSpc>
                <a:spcPct val="100000"/>
              </a:lnSpc>
              <a:spcBef>
                <a:spcPts val="1390"/>
              </a:spcBef>
            </a:pPr>
            <a:endParaRPr lang="tr-TR" sz="1800" spc="20" dirty="0">
              <a:solidFill>
                <a:srgbClr val="93C500"/>
              </a:solidFill>
              <a:latin typeface="Wingdings 2"/>
              <a:cs typeface="Wingdings 2"/>
              <a:sym typeface="Wingdings 2"/>
            </a:endParaRPr>
          </a:p>
          <a:p>
            <a:pPr marL="12700">
              <a:lnSpc>
                <a:spcPct val="100000"/>
              </a:lnSpc>
              <a:spcBef>
                <a:spcPts val="1295"/>
              </a:spcBef>
            </a:pPr>
            <a:r>
              <a:rPr sz="1800" spc="20" dirty="0">
                <a:solidFill>
                  <a:srgbClr val="93C500"/>
                </a:solidFill>
                <a:latin typeface="Wingdings 2"/>
                <a:cs typeface="Wingdings 2"/>
              </a:rPr>
              <a:t></a:t>
            </a:r>
            <a:endParaRPr sz="1800">
              <a:latin typeface="Wingdings 2"/>
              <a:cs typeface="Wingdings 2"/>
            </a:endParaRPr>
          </a:p>
          <a:p>
            <a:pPr marL="12700">
              <a:lnSpc>
                <a:spcPct val="100000"/>
              </a:lnSpc>
              <a:spcBef>
                <a:spcPts val="695"/>
              </a:spcBef>
              <a:tabLst>
                <a:tab pos="584200" algn="l"/>
                <a:tab pos="1164590" algn="l"/>
                <a:tab pos="1797050" algn="l"/>
                <a:tab pos="2446655" algn="l"/>
                <a:tab pos="3096895" algn="l"/>
              </a:tabLst>
            </a:pPr>
            <a:r>
              <a:rPr sz="1800" spc="20" dirty="0">
                <a:solidFill>
                  <a:srgbClr val="93C500"/>
                </a:solidFill>
                <a:latin typeface="Wingdings 2"/>
                <a:cs typeface="Wingdings 2"/>
              </a:rPr>
              <a:t></a:t>
            </a:r>
            <a:r>
              <a:rPr sz="1800" spc="20" dirty="0">
                <a:solidFill>
                  <a:srgbClr val="93C500"/>
                </a:solidFill>
                <a:latin typeface="Times New Roman"/>
                <a:cs typeface="Times New Roman"/>
              </a:rPr>
              <a:t>	</a:t>
            </a:r>
            <a:r>
              <a:rPr sz="2400" spc="20" dirty="0">
                <a:solidFill>
                  <a:srgbClr val="3D3C2C"/>
                </a:solidFill>
                <a:latin typeface="Calibri"/>
                <a:cs typeface="Calibri"/>
              </a:rPr>
              <a:t>23	</a:t>
            </a:r>
            <a:r>
              <a:rPr sz="2400" spc="-5" dirty="0">
                <a:solidFill>
                  <a:srgbClr val="FF0000"/>
                </a:solidFill>
                <a:latin typeface="Calibri"/>
                <a:cs typeface="Calibri"/>
              </a:rPr>
              <a:t>[</a:t>
            </a:r>
            <a:r>
              <a:rPr sz="2400" dirty="0">
                <a:solidFill>
                  <a:srgbClr val="FF0000"/>
                </a:solidFill>
                <a:latin typeface="Calibri"/>
                <a:cs typeface="Calibri"/>
              </a:rPr>
              <a:t>3</a:t>
            </a:r>
            <a:r>
              <a:rPr sz="2400" spc="-10" dirty="0">
                <a:solidFill>
                  <a:srgbClr val="FF0000"/>
                </a:solidFill>
                <a:latin typeface="Calibri"/>
                <a:cs typeface="Calibri"/>
              </a:rPr>
              <a:t>4</a:t>
            </a:r>
            <a:r>
              <a:rPr sz="2400" dirty="0">
                <a:solidFill>
                  <a:srgbClr val="FF0000"/>
                </a:solidFill>
                <a:latin typeface="Calibri"/>
                <a:cs typeface="Calibri"/>
              </a:rPr>
              <a:t>]	</a:t>
            </a:r>
            <a:r>
              <a:rPr sz="2400" spc="-5" dirty="0">
                <a:solidFill>
                  <a:srgbClr val="DB1DC4"/>
                </a:solidFill>
                <a:latin typeface="Calibri"/>
                <a:cs typeface="Calibri"/>
              </a:rPr>
              <a:t>5</a:t>
            </a:r>
            <a:r>
              <a:rPr sz="2400" dirty="0">
                <a:solidFill>
                  <a:srgbClr val="DB1DC4"/>
                </a:solidFill>
                <a:latin typeface="Calibri"/>
                <a:cs typeface="Calibri"/>
              </a:rPr>
              <a:t>5	</a:t>
            </a:r>
            <a:r>
              <a:rPr sz="2400" dirty="0">
                <a:solidFill>
                  <a:srgbClr val="3D3C2C"/>
                </a:solidFill>
                <a:latin typeface="Calibri"/>
                <a:cs typeface="Calibri"/>
              </a:rPr>
              <a:t>67	</a:t>
            </a:r>
            <a:r>
              <a:rPr sz="2400" spc="-10" dirty="0">
                <a:solidFill>
                  <a:srgbClr val="3D3C2C"/>
                </a:solidFill>
                <a:latin typeface="Calibri"/>
                <a:cs typeface="Calibri"/>
              </a:rPr>
              <a:t>5</a:t>
            </a:r>
            <a:r>
              <a:rPr sz="2400" dirty="0">
                <a:solidFill>
                  <a:srgbClr val="3D3C2C"/>
                </a:solidFill>
                <a:latin typeface="Calibri"/>
                <a:cs typeface="Calibri"/>
              </a:rPr>
              <a:t>7</a:t>
            </a:r>
            <a:endParaRPr sz="2400">
              <a:latin typeface="Calibri"/>
              <a:cs typeface="Calibri"/>
            </a:endParaRPr>
          </a:p>
          <a:p>
            <a:pPr marL="12700">
              <a:lnSpc>
                <a:spcPct val="100000"/>
              </a:lnSpc>
              <a:spcBef>
                <a:spcPts val="580"/>
              </a:spcBef>
              <a:tabLst>
                <a:tab pos="584200" algn="l"/>
                <a:tab pos="1165225" algn="l"/>
              </a:tabLst>
            </a:pPr>
            <a:r>
              <a:rPr sz="1800" spc="20" dirty="0">
                <a:solidFill>
                  <a:srgbClr val="93C500"/>
                </a:solidFill>
                <a:latin typeface="Wingdings 2"/>
                <a:cs typeface="Wingdings 2"/>
              </a:rPr>
              <a:t></a:t>
            </a:r>
            <a:r>
              <a:rPr sz="1800" spc="20" dirty="0">
                <a:solidFill>
                  <a:srgbClr val="93C500"/>
                </a:solidFill>
                <a:latin typeface="Times New Roman"/>
                <a:cs typeface="Times New Roman"/>
              </a:rPr>
              <a:t>	</a:t>
            </a:r>
            <a:r>
              <a:rPr sz="2400" dirty="0">
                <a:solidFill>
                  <a:srgbClr val="3D3C2C"/>
                </a:solidFill>
                <a:latin typeface="Calibri"/>
                <a:cs typeface="Calibri"/>
              </a:rPr>
              <a:t>23	</a:t>
            </a:r>
            <a:r>
              <a:rPr sz="2400" spc="-5" dirty="0">
                <a:solidFill>
                  <a:srgbClr val="3D3C2C"/>
                </a:solidFill>
                <a:latin typeface="Calibri"/>
                <a:cs typeface="Calibri"/>
              </a:rPr>
              <a:t>34</a:t>
            </a:r>
            <a:endParaRPr sz="2400">
              <a:latin typeface="Calibri"/>
              <a:cs typeface="Calibri"/>
            </a:endParaRPr>
          </a:p>
          <a:p>
            <a:pPr marL="12700">
              <a:lnSpc>
                <a:spcPct val="100000"/>
              </a:lnSpc>
              <a:spcBef>
                <a:spcPts val="575"/>
              </a:spcBef>
              <a:tabLst>
                <a:tab pos="584200" algn="l"/>
                <a:tab pos="1165225" algn="l"/>
              </a:tabLst>
            </a:pPr>
            <a:r>
              <a:rPr sz="1800" spc="20" dirty="0">
                <a:solidFill>
                  <a:srgbClr val="93C500"/>
                </a:solidFill>
                <a:latin typeface="Wingdings 2"/>
                <a:cs typeface="Wingdings 2"/>
              </a:rPr>
              <a:t></a:t>
            </a:r>
            <a:r>
              <a:rPr sz="1800" spc="20" dirty="0">
                <a:solidFill>
                  <a:srgbClr val="93C500"/>
                </a:solidFill>
                <a:latin typeface="Times New Roman"/>
                <a:cs typeface="Times New Roman"/>
              </a:rPr>
              <a:t>	</a:t>
            </a:r>
            <a:r>
              <a:rPr sz="2400" dirty="0">
                <a:solidFill>
                  <a:srgbClr val="3D3C2C"/>
                </a:solidFill>
                <a:latin typeface="Calibri"/>
                <a:cs typeface="Calibri"/>
              </a:rPr>
              <a:t>23	</a:t>
            </a:r>
            <a:r>
              <a:rPr sz="2400" spc="-5" dirty="0">
                <a:solidFill>
                  <a:srgbClr val="3D3C2C"/>
                </a:solidFill>
                <a:latin typeface="Calibri"/>
                <a:cs typeface="Calibri"/>
              </a:rPr>
              <a:t>34</a:t>
            </a:r>
            <a:endParaRPr sz="2400">
              <a:latin typeface="Calibri"/>
              <a:cs typeface="Calibri"/>
            </a:endParaRPr>
          </a:p>
          <a:p>
            <a:pPr marL="12700">
              <a:lnSpc>
                <a:spcPct val="100000"/>
              </a:lnSpc>
              <a:spcBef>
                <a:spcPts val="575"/>
              </a:spcBef>
              <a:tabLst>
                <a:tab pos="584200" algn="l"/>
                <a:tab pos="1165225" algn="l"/>
              </a:tabLst>
            </a:pPr>
            <a:r>
              <a:rPr sz="1800" spc="20" dirty="0">
                <a:solidFill>
                  <a:srgbClr val="93C500"/>
                </a:solidFill>
                <a:latin typeface="Wingdings 2"/>
                <a:cs typeface="Wingdings 2"/>
              </a:rPr>
              <a:t></a:t>
            </a:r>
            <a:r>
              <a:rPr sz="1800" spc="20" dirty="0">
                <a:solidFill>
                  <a:srgbClr val="93C500"/>
                </a:solidFill>
                <a:latin typeface="Times New Roman"/>
                <a:cs typeface="Times New Roman"/>
              </a:rPr>
              <a:t>	</a:t>
            </a:r>
            <a:r>
              <a:rPr sz="2400" dirty="0">
                <a:latin typeface="Calibri"/>
                <a:cs typeface="Calibri"/>
              </a:rPr>
              <a:t>23	</a:t>
            </a:r>
            <a:r>
              <a:rPr sz="2400" spc="-5" dirty="0">
                <a:latin typeface="Calibri"/>
                <a:cs typeface="Calibri"/>
              </a:rPr>
              <a:t>34</a:t>
            </a:r>
            <a:endParaRPr sz="2400">
              <a:latin typeface="Calibri"/>
              <a:cs typeface="Calibri"/>
            </a:endParaRPr>
          </a:p>
        </p:txBody>
      </p:sp>
      <p:sp>
        <p:nvSpPr>
          <p:cNvPr id="19" name="object 19"/>
          <p:cNvSpPr txBox="1"/>
          <p:nvPr/>
        </p:nvSpPr>
        <p:spPr>
          <a:xfrm>
            <a:off x="2854832" y="2264791"/>
            <a:ext cx="4348480" cy="2687274"/>
          </a:xfrm>
          <a:prstGeom prst="rect">
            <a:avLst/>
          </a:prstGeom>
        </p:spPr>
        <p:txBody>
          <a:bodyPr vert="horz" wrap="square" lIns="0" tIns="85725" rIns="0" bIns="0" rtlCol="0" anchor="t">
            <a:spAutoFit/>
          </a:bodyPr>
          <a:lstStyle/>
          <a:p>
            <a:pPr marL="2249805">
              <a:lnSpc>
                <a:spcPct val="100000"/>
              </a:lnSpc>
              <a:spcBef>
                <a:spcPts val="675"/>
              </a:spcBef>
            </a:pPr>
            <a:endParaRPr lang="tr-TR" sz="2400" spc="-5" dirty="0">
              <a:solidFill>
                <a:srgbClr val="0000FF"/>
              </a:solidFill>
              <a:latin typeface="Calibri"/>
              <a:cs typeface="Calibri"/>
            </a:endParaRPr>
          </a:p>
          <a:p>
            <a:pPr marL="2166620">
              <a:lnSpc>
                <a:spcPct val="100000"/>
              </a:lnSpc>
              <a:spcBef>
                <a:spcPts val="575"/>
              </a:spcBef>
            </a:pPr>
            <a:r>
              <a:rPr sz="2400" spc="-5" dirty="0">
                <a:solidFill>
                  <a:srgbClr val="3D3C2C"/>
                </a:solidFill>
                <a:latin typeface="Calibri"/>
                <a:cs typeface="Calibri"/>
              </a:rPr>
              <a:t>100</a:t>
            </a:r>
            <a:endParaRPr sz="2400">
              <a:latin typeface="Calibri"/>
              <a:cs typeface="Calibri"/>
            </a:endParaRPr>
          </a:p>
          <a:p>
            <a:pPr marL="2149475">
              <a:lnSpc>
                <a:spcPct val="100000"/>
              </a:lnSpc>
              <a:spcBef>
                <a:spcPts val="575"/>
              </a:spcBef>
              <a:tabLst>
                <a:tab pos="2952750" algn="l"/>
                <a:tab pos="3687445" algn="l"/>
              </a:tabLst>
            </a:pPr>
            <a:r>
              <a:rPr sz="2400" dirty="0">
                <a:solidFill>
                  <a:srgbClr val="3D3C2C"/>
                </a:solidFill>
                <a:latin typeface="Calibri"/>
                <a:cs typeface="Calibri"/>
              </a:rPr>
              <a:t>1</a:t>
            </a:r>
            <a:r>
              <a:rPr sz="2400" spc="-10" dirty="0">
                <a:solidFill>
                  <a:srgbClr val="3D3C2C"/>
                </a:solidFill>
                <a:latin typeface="Calibri"/>
                <a:cs typeface="Calibri"/>
              </a:rPr>
              <a:t>0</a:t>
            </a:r>
            <a:r>
              <a:rPr sz="2400" dirty="0">
                <a:solidFill>
                  <a:srgbClr val="3D3C2C"/>
                </a:solidFill>
                <a:latin typeface="Calibri"/>
                <a:cs typeface="Calibri"/>
              </a:rPr>
              <a:t>0	</a:t>
            </a:r>
            <a:r>
              <a:rPr sz="2400" spc="-5" dirty="0">
                <a:solidFill>
                  <a:srgbClr val="DB1DC4"/>
                </a:solidFill>
                <a:latin typeface="Calibri"/>
                <a:cs typeface="Calibri"/>
              </a:rPr>
              <a:t>32</a:t>
            </a:r>
            <a:r>
              <a:rPr sz="2400" dirty="0">
                <a:solidFill>
                  <a:srgbClr val="DB1DC4"/>
                </a:solidFill>
                <a:latin typeface="Calibri"/>
                <a:cs typeface="Calibri"/>
              </a:rPr>
              <a:t>0	</a:t>
            </a:r>
            <a:r>
              <a:rPr sz="2400" spc="-5" dirty="0">
                <a:solidFill>
                  <a:srgbClr val="FF0000"/>
                </a:solidFill>
                <a:latin typeface="Calibri"/>
                <a:cs typeface="Calibri"/>
              </a:rPr>
              <a:t>[398]</a:t>
            </a:r>
            <a:endParaRPr sz="2400">
              <a:latin typeface="Calibri"/>
              <a:cs typeface="Calibri"/>
            </a:endParaRPr>
          </a:p>
          <a:p>
            <a:pPr marL="2166620">
              <a:lnSpc>
                <a:spcPct val="100000"/>
              </a:lnSpc>
              <a:spcBef>
                <a:spcPts val="580"/>
              </a:spcBef>
              <a:tabLst>
                <a:tab pos="2969260" algn="l"/>
                <a:tab pos="3703954" algn="l"/>
              </a:tabLst>
            </a:pPr>
            <a:r>
              <a:rPr sz="2400" spc="-5" dirty="0">
                <a:solidFill>
                  <a:srgbClr val="3D3C2C"/>
                </a:solidFill>
                <a:latin typeface="Calibri"/>
                <a:cs typeface="Calibri"/>
              </a:rPr>
              <a:t>100	320	398</a:t>
            </a:r>
            <a:endParaRPr sz="2400">
              <a:latin typeface="Calibri"/>
              <a:cs typeface="Calibri"/>
            </a:endParaRPr>
          </a:p>
          <a:p>
            <a:pPr marL="12700">
              <a:lnSpc>
                <a:spcPct val="100000"/>
              </a:lnSpc>
              <a:spcBef>
                <a:spcPts val="575"/>
              </a:spcBef>
              <a:tabLst>
                <a:tab pos="663575" algn="l"/>
                <a:tab pos="1312545" algn="l"/>
                <a:tab pos="2149475" algn="l"/>
                <a:tab pos="2952750" algn="l"/>
                <a:tab pos="3688079" algn="l"/>
              </a:tabLst>
            </a:pPr>
            <a:r>
              <a:rPr sz="2400" dirty="0">
                <a:solidFill>
                  <a:srgbClr val="3D3C2C"/>
                </a:solidFill>
                <a:latin typeface="Calibri"/>
                <a:cs typeface="Calibri"/>
              </a:rPr>
              <a:t>55	</a:t>
            </a:r>
            <a:r>
              <a:rPr sz="2400" spc="-5" dirty="0">
                <a:solidFill>
                  <a:srgbClr val="DB1DC4"/>
                </a:solidFill>
                <a:latin typeface="Calibri"/>
                <a:cs typeface="Calibri"/>
              </a:rPr>
              <a:t>57	</a:t>
            </a:r>
            <a:r>
              <a:rPr sz="2400" spc="-5" dirty="0">
                <a:solidFill>
                  <a:srgbClr val="FF0000"/>
                </a:solidFill>
                <a:latin typeface="Calibri"/>
                <a:cs typeface="Calibri"/>
              </a:rPr>
              <a:t>[67]	</a:t>
            </a:r>
            <a:r>
              <a:rPr sz="2400" spc="-5" dirty="0">
                <a:solidFill>
                  <a:srgbClr val="3D3C2C"/>
                </a:solidFill>
                <a:latin typeface="Calibri"/>
                <a:cs typeface="Calibri"/>
              </a:rPr>
              <a:t>100	320	398</a:t>
            </a:r>
            <a:endParaRPr sz="2400">
              <a:latin typeface="Calibri"/>
              <a:cs typeface="Calibri"/>
            </a:endParaRPr>
          </a:p>
          <a:p>
            <a:pPr marL="12700">
              <a:lnSpc>
                <a:spcPct val="100000"/>
              </a:lnSpc>
              <a:spcBef>
                <a:spcPts val="575"/>
              </a:spcBef>
              <a:tabLst>
                <a:tab pos="663575" algn="l"/>
                <a:tab pos="1312545" algn="l"/>
                <a:tab pos="2166620" algn="l"/>
                <a:tab pos="2969260" algn="l"/>
                <a:tab pos="3703320" algn="l"/>
              </a:tabLst>
            </a:pPr>
            <a:r>
              <a:rPr sz="2400" dirty="0">
                <a:latin typeface="Calibri"/>
                <a:cs typeface="Calibri"/>
              </a:rPr>
              <a:t>55	</a:t>
            </a:r>
            <a:r>
              <a:rPr sz="2400" spc="-5" dirty="0">
                <a:latin typeface="Calibri"/>
                <a:cs typeface="Calibri"/>
              </a:rPr>
              <a:t>57	</a:t>
            </a:r>
            <a:r>
              <a:rPr sz="2400" dirty="0">
                <a:latin typeface="Calibri"/>
                <a:cs typeface="Calibri"/>
              </a:rPr>
              <a:t>67	</a:t>
            </a:r>
            <a:r>
              <a:rPr sz="2400" spc="-5" dirty="0">
                <a:latin typeface="Calibri"/>
                <a:cs typeface="Calibri"/>
              </a:rPr>
              <a:t>100	320	398</a:t>
            </a:r>
            <a:endParaRPr sz="2400">
              <a:latin typeface="Calibri"/>
              <a:cs typeface="Calibri"/>
            </a:endParaRPr>
          </a:p>
        </p:txBody>
      </p:sp>
      <p:sp>
        <p:nvSpPr>
          <p:cNvPr id="20" name="object 20"/>
          <p:cNvSpPr txBox="1"/>
          <p:nvPr/>
        </p:nvSpPr>
        <p:spPr>
          <a:xfrm>
            <a:off x="4729353" y="297941"/>
            <a:ext cx="196215" cy="208279"/>
          </a:xfrm>
          <a:prstGeom prst="rect">
            <a:avLst/>
          </a:prstGeom>
        </p:spPr>
        <p:txBody>
          <a:bodyPr vert="horz" wrap="square" lIns="0" tIns="12700" rIns="0" bIns="0" rtlCol="0">
            <a:spAutoFit/>
          </a:bodyPr>
          <a:lstStyle/>
          <a:p>
            <a:pPr marL="12700">
              <a:lnSpc>
                <a:spcPct val="100000"/>
              </a:lnSpc>
              <a:spcBef>
                <a:spcPts val="100"/>
              </a:spcBef>
            </a:pPr>
            <a:r>
              <a:rPr sz="1200" spc="-5" dirty="0">
                <a:solidFill>
                  <a:srgbClr val="FDFDFD"/>
                </a:solidFill>
                <a:latin typeface="Arial"/>
                <a:cs typeface="Arial"/>
              </a:rPr>
              <a:t>17</a:t>
            </a:r>
            <a:endParaRPr sz="1200">
              <a:latin typeface="Arial"/>
              <a:cs typeface="Arial"/>
            </a:endParaRPr>
          </a:p>
        </p:txBody>
      </p:sp>
      <p:sp>
        <p:nvSpPr>
          <p:cNvPr id="21" name="object 21"/>
          <p:cNvSpPr/>
          <p:nvPr/>
        </p:nvSpPr>
        <p:spPr>
          <a:xfrm>
            <a:off x="2772155" y="2749295"/>
            <a:ext cx="719455" cy="437515"/>
          </a:xfrm>
          <a:custGeom>
            <a:avLst/>
            <a:gdLst/>
            <a:ahLst/>
            <a:cxnLst/>
            <a:rect l="l" t="t" r="r" b="b"/>
            <a:pathLst>
              <a:path w="719454" h="437514">
                <a:moveTo>
                  <a:pt x="0" y="218693"/>
                </a:moveTo>
                <a:lnTo>
                  <a:pt x="18336" y="149571"/>
                </a:lnTo>
                <a:lnTo>
                  <a:pt x="40146" y="118193"/>
                </a:lnTo>
                <a:lnTo>
                  <a:pt x="69396" y="89538"/>
                </a:lnTo>
                <a:lnTo>
                  <a:pt x="105346" y="64055"/>
                </a:lnTo>
                <a:lnTo>
                  <a:pt x="147254" y="42196"/>
                </a:lnTo>
                <a:lnTo>
                  <a:pt x="194381" y="24411"/>
                </a:lnTo>
                <a:lnTo>
                  <a:pt x="245985" y="11149"/>
                </a:lnTo>
                <a:lnTo>
                  <a:pt x="301326" y="2862"/>
                </a:lnTo>
                <a:lnTo>
                  <a:pt x="359663" y="0"/>
                </a:lnTo>
                <a:lnTo>
                  <a:pt x="418001" y="2862"/>
                </a:lnTo>
                <a:lnTo>
                  <a:pt x="473342" y="11149"/>
                </a:lnTo>
                <a:lnTo>
                  <a:pt x="524946" y="24411"/>
                </a:lnTo>
                <a:lnTo>
                  <a:pt x="572073" y="42196"/>
                </a:lnTo>
                <a:lnTo>
                  <a:pt x="613981" y="64055"/>
                </a:lnTo>
                <a:lnTo>
                  <a:pt x="649931" y="89538"/>
                </a:lnTo>
                <a:lnTo>
                  <a:pt x="679181" y="118193"/>
                </a:lnTo>
                <a:lnTo>
                  <a:pt x="700991" y="149571"/>
                </a:lnTo>
                <a:lnTo>
                  <a:pt x="719328" y="218693"/>
                </a:lnTo>
                <a:lnTo>
                  <a:pt x="714620" y="254166"/>
                </a:lnTo>
                <a:lnTo>
                  <a:pt x="679181" y="319194"/>
                </a:lnTo>
                <a:lnTo>
                  <a:pt x="649931" y="347849"/>
                </a:lnTo>
                <a:lnTo>
                  <a:pt x="613981" y="373332"/>
                </a:lnTo>
                <a:lnTo>
                  <a:pt x="572073" y="395191"/>
                </a:lnTo>
                <a:lnTo>
                  <a:pt x="524946" y="412976"/>
                </a:lnTo>
                <a:lnTo>
                  <a:pt x="473342" y="426238"/>
                </a:lnTo>
                <a:lnTo>
                  <a:pt x="418001" y="434525"/>
                </a:lnTo>
                <a:lnTo>
                  <a:pt x="359663" y="437388"/>
                </a:lnTo>
                <a:lnTo>
                  <a:pt x="301326" y="434525"/>
                </a:lnTo>
                <a:lnTo>
                  <a:pt x="245985" y="426238"/>
                </a:lnTo>
                <a:lnTo>
                  <a:pt x="194381" y="412976"/>
                </a:lnTo>
                <a:lnTo>
                  <a:pt x="147254" y="395191"/>
                </a:lnTo>
                <a:lnTo>
                  <a:pt x="105346" y="373332"/>
                </a:lnTo>
                <a:lnTo>
                  <a:pt x="69396" y="347849"/>
                </a:lnTo>
                <a:lnTo>
                  <a:pt x="40146" y="319194"/>
                </a:lnTo>
                <a:lnTo>
                  <a:pt x="18336" y="287816"/>
                </a:lnTo>
                <a:lnTo>
                  <a:pt x="0" y="218693"/>
                </a:lnTo>
                <a:close/>
              </a:path>
            </a:pathLst>
          </a:custGeom>
          <a:ln w="15240">
            <a:solidFill>
              <a:srgbClr val="FD9F21"/>
            </a:solidFill>
          </a:ln>
        </p:spPr>
        <p:txBody>
          <a:bodyPr wrap="square" lIns="0" tIns="0" rIns="0" bIns="0" rtlCol="0"/>
          <a:lstStyle/>
          <a:p>
            <a:endParaRPr/>
          </a:p>
        </p:txBody>
      </p:sp>
      <p:sp>
        <p:nvSpPr>
          <p:cNvPr id="22" name="object 22"/>
          <p:cNvSpPr/>
          <p:nvPr/>
        </p:nvSpPr>
        <p:spPr>
          <a:xfrm>
            <a:off x="5724144" y="2749295"/>
            <a:ext cx="719455" cy="437515"/>
          </a:xfrm>
          <a:custGeom>
            <a:avLst/>
            <a:gdLst/>
            <a:ahLst/>
            <a:cxnLst/>
            <a:rect l="l" t="t" r="r" b="b"/>
            <a:pathLst>
              <a:path w="719454" h="437514">
                <a:moveTo>
                  <a:pt x="0" y="218693"/>
                </a:moveTo>
                <a:lnTo>
                  <a:pt x="18336" y="149571"/>
                </a:lnTo>
                <a:lnTo>
                  <a:pt x="40146" y="118193"/>
                </a:lnTo>
                <a:lnTo>
                  <a:pt x="69396" y="89538"/>
                </a:lnTo>
                <a:lnTo>
                  <a:pt x="105346" y="64055"/>
                </a:lnTo>
                <a:lnTo>
                  <a:pt x="147254" y="42196"/>
                </a:lnTo>
                <a:lnTo>
                  <a:pt x="194381" y="24411"/>
                </a:lnTo>
                <a:lnTo>
                  <a:pt x="245985" y="11149"/>
                </a:lnTo>
                <a:lnTo>
                  <a:pt x="301326" y="2862"/>
                </a:lnTo>
                <a:lnTo>
                  <a:pt x="359663" y="0"/>
                </a:lnTo>
                <a:lnTo>
                  <a:pt x="418001" y="2862"/>
                </a:lnTo>
                <a:lnTo>
                  <a:pt x="473342" y="11149"/>
                </a:lnTo>
                <a:lnTo>
                  <a:pt x="524946" y="24411"/>
                </a:lnTo>
                <a:lnTo>
                  <a:pt x="572073" y="42196"/>
                </a:lnTo>
                <a:lnTo>
                  <a:pt x="613981" y="64055"/>
                </a:lnTo>
                <a:lnTo>
                  <a:pt x="649931" y="89538"/>
                </a:lnTo>
                <a:lnTo>
                  <a:pt x="679181" y="118193"/>
                </a:lnTo>
                <a:lnTo>
                  <a:pt x="700991" y="149571"/>
                </a:lnTo>
                <a:lnTo>
                  <a:pt x="719327" y="218693"/>
                </a:lnTo>
                <a:lnTo>
                  <a:pt x="714620" y="254166"/>
                </a:lnTo>
                <a:lnTo>
                  <a:pt x="679181" y="319194"/>
                </a:lnTo>
                <a:lnTo>
                  <a:pt x="649931" y="347849"/>
                </a:lnTo>
                <a:lnTo>
                  <a:pt x="613981" y="373332"/>
                </a:lnTo>
                <a:lnTo>
                  <a:pt x="572073" y="395191"/>
                </a:lnTo>
                <a:lnTo>
                  <a:pt x="524946" y="412976"/>
                </a:lnTo>
                <a:lnTo>
                  <a:pt x="473342" y="426238"/>
                </a:lnTo>
                <a:lnTo>
                  <a:pt x="418001" y="434525"/>
                </a:lnTo>
                <a:lnTo>
                  <a:pt x="359663" y="437388"/>
                </a:lnTo>
                <a:lnTo>
                  <a:pt x="301326" y="434525"/>
                </a:lnTo>
                <a:lnTo>
                  <a:pt x="245985" y="426238"/>
                </a:lnTo>
                <a:lnTo>
                  <a:pt x="194381" y="412976"/>
                </a:lnTo>
                <a:lnTo>
                  <a:pt x="147254" y="395191"/>
                </a:lnTo>
                <a:lnTo>
                  <a:pt x="105346" y="373332"/>
                </a:lnTo>
                <a:lnTo>
                  <a:pt x="69396" y="347849"/>
                </a:lnTo>
                <a:lnTo>
                  <a:pt x="40146" y="319194"/>
                </a:lnTo>
                <a:lnTo>
                  <a:pt x="18336" y="287816"/>
                </a:lnTo>
                <a:lnTo>
                  <a:pt x="0" y="218693"/>
                </a:lnTo>
                <a:close/>
              </a:path>
            </a:pathLst>
          </a:custGeom>
          <a:ln w="15240">
            <a:solidFill>
              <a:srgbClr val="FD9F21"/>
            </a:solidFill>
          </a:ln>
        </p:spPr>
        <p:txBody>
          <a:bodyPr wrap="square" lIns="0" tIns="0" rIns="0" bIns="0" rtlCol="0"/>
          <a:lstStyle/>
          <a:p>
            <a:endParaRPr/>
          </a:p>
        </p:txBody>
      </p:sp>
      <p:sp>
        <p:nvSpPr>
          <p:cNvPr id="23" name="object 23"/>
          <p:cNvSpPr/>
          <p:nvPr/>
        </p:nvSpPr>
        <p:spPr>
          <a:xfrm>
            <a:off x="3322320" y="3645408"/>
            <a:ext cx="721360" cy="436245"/>
          </a:xfrm>
          <a:custGeom>
            <a:avLst/>
            <a:gdLst/>
            <a:ahLst/>
            <a:cxnLst/>
            <a:rect l="l" t="t" r="r" b="b"/>
            <a:pathLst>
              <a:path w="721360" h="436245">
                <a:moveTo>
                  <a:pt x="0" y="217932"/>
                </a:moveTo>
                <a:lnTo>
                  <a:pt x="18379" y="149035"/>
                </a:lnTo>
                <a:lnTo>
                  <a:pt x="40239" y="117764"/>
                </a:lnTo>
                <a:lnTo>
                  <a:pt x="69555" y="89208"/>
                </a:lnTo>
                <a:lnTo>
                  <a:pt x="105584" y="63817"/>
                </a:lnTo>
                <a:lnTo>
                  <a:pt x="147584" y="42038"/>
                </a:lnTo>
                <a:lnTo>
                  <a:pt x="194811" y="24318"/>
                </a:lnTo>
                <a:lnTo>
                  <a:pt x="246522" y="11106"/>
                </a:lnTo>
                <a:lnTo>
                  <a:pt x="301974" y="2851"/>
                </a:lnTo>
                <a:lnTo>
                  <a:pt x="360425" y="0"/>
                </a:lnTo>
                <a:lnTo>
                  <a:pt x="418877" y="2851"/>
                </a:lnTo>
                <a:lnTo>
                  <a:pt x="474329" y="11106"/>
                </a:lnTo>
                <a:lnTo>
                  <a:pt x="526040" y="24318"/>
                </a:lnTo>
                <a:lnTo>
                  <a:pt x="573267" y="42038"/>
                </a:lnTo>
                <a:lnTo>
                  <a:pt x="615267" y="63817"/>
                </a:lnTo>
                <a:lnTo>
                  <a:pt x="651296" y="89208"/>
                </a:lnTo>
                <a:lnTo>
                  <a:pt x="680612" y="117764"/>
                </a:lnTo>
                <a:lnTo>
                  <a:pt x="702472" y="149035"/>
                </a:lnTo>
                <a:lnTo>
                  <a:pt x="720851" y="217932"/>
                </a:lnTo>
                <a:lnTo>
                  <a:pt x="716133" y="253290"/>
                </a:lnTo>
                <a:lnTo>
                  <a:pt x="680612" y="318099"/>
                </a:lnTo>
                <a:lnTo>
                  <a:pt x="651296" y="346655"/>
                </a:lnTo>
                <a:lnTo>
                  <a:pt x="615267" y="372046"/>
                </a:lnTo>
                <a:lnTo>
                  <a:pt x="573267" y="393825"/>
                </a:lnTo>
                <a:lnTo>
                  <a:pt x="526040" y="411545"/>
                </a:lnTo>
                <a:lnTo>
                  <a:pt x="474329" y="424757"/>
                </a:lnTo>
                <a:lnTo>
                  <a:pt x="418877" y="433012"/>
                </a:lnTo>
                <a:lnTo>
                  <a:pt x="360425" y="435864"/>
                </a:lnTo>
                <a:lnTo>
                  <a:pt x="301974" y="433012"/>
                </a:lnTo>
                <a:lnTo>
                  <a:pt x="246522" y="424757"/>
                </a:lnTo>
                <a:lnTo>
                  <a:pt x="194811" y="411545"/>
                </a:lnTo>
                <a:lnTo>
                  <a:pt x="147584" y="393825"/>
                </a:lnTo>
                <a:lnTo>
                  <a:pt x="105584" y="372046"/>
                </a:lnTo>
                <a:lnTo>
                  <a:pt x="69555" y="346655"/>
                </a:lnTo>
                <a:lnTo>
                  <a:pt x="40239" y="318099"/>
                </a:lnTo>
                <a:lnTo>
                  <a:pt x="18379" y="286828"/>
                </a:lnTo>
                <a:lnTo>
                  <a:pt x="0" y="217932"/>
                </a:lnTo>
                <a:close/>
              </a:path>
            </a:pathLst>
          </a:custGeom>
          <a:ln w="15240">
            <a:solidFill>
              <a:srgbClr val="FD9F21"/>
            </a:solidFill>
          </a:ln>
        </p:spPr>
        <p:txBody>
          <a:bodyPr wrap="square" lIns="0" tIns="0" rIns="0" bIns="0" rtlCol="0"/>
          <a:lstStyle/>
          <a:p>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231123" y="0"/>
            <a:ext cx="762000" cy="6858000"/>
          </a:xfrm>
          <a:custGeom>
            <a:avLst/>
            <a:gdLst/>
            <a:ahLst/>
            <a:cxnLst/>
            <a:rect l="l" t="t" r="r" b="b"/>
            <a:pathLst>
              <a:path w="762000" h="6858000">
                <a:moveTo>
                  <a:pt x="0" y="6858000"/>
                </a:moveTo>
                <a:lnTo>
                  <a:pt x="762000" y="6858000"/>
                </a:lnTo>
                <a:lnTo>
                  <a:pt x="762000" y="0"/>
                </a:lnTo>
                <a:lnTo>
                  <a:pt x="0" y="0"/>
                </a:lnTo>
                <a:lnTo>
                  <a:pt x="0" y="6858000"/>
                </a:lnTo>
                <a:close/>
              </a:path>
            </a:pathLst>
          </a:custGeom>
          <a:solidFill>
            <a:srgbClr val="FFFFFF">
              <a:alpha val="10195"/>
            </a:srgbClr>
          </a:solidFill>
        </p:spPr>
        <p:txBody>
          <a:bodyPr wrap="square" lIns="0" tIns="0" rIns="0" bIns="0" rtlCol="0"/>
          <a:lstStyle/>
          <a:p>
            <a:endParaRPr/>
          </a:p>
        </p:txBody>
      </p:sp>
      <p:sp>
        <p:nvSpPr>
          <p:cNvPr id="3" name="object 3"/>
          <p:cNvSpPr/>
          <p:nvPr/>
        </p:nvSpPr>
        <p:spPr>
          <a:xfrm>
            <a:off x="3887723" y="0"/>
            <a:ext cx="673735" cy="334010"/>
          </a:xfrm>
          <a:custGeom>
            <a:avLst/>
            <a:gdLst/>
            <a:ahLst/>
            <a:cxnLst/>
            <a:rect l="l" t="t" r="r" b="b"/>
            <a:pathLst>
              <a:path w="673735" h="334010">
                <a:moveTo>
                  <a:pt x="0" y="333756"/>
                </a:moveTo>
                <a:lnTo>
                  <a:pt x="673608" y="333756"/>
                </a:lnTo>
                <a:lnTo>
                  <a:pt x="673608" y="0"/>
                </a:lnTo>
                <a:lnTo>
                  <a:pt x="0" y="0"/>
                </a:lnTo>
                <a:lnTo>
                  <a:pt x="0" y="333756"/>
                </a:lnTo>
                <a:close/>
              </a:path>
            </a:pathLst>
          </a:custGeom>
          <a:solidFill>
            <a:srgbClr val="FFFFFF">
              <a:alpha val="10195"/>
            </a:srgbClr>
          </a:solidFill>
        </p:spPr>
        <p:txBody>
          <a:bodyPr wrap="square" lIns="0" tIns="0" rIns="0" bIns="0" rtlCol="0"/>
          <a:lstStyle/>
          <a:p>
            <a:endParaRPr/>
          </a:p>
        </p:txBody>
      </p:sp>
      <p:sp>
        <p:nvSpPr>
          <p:cNvPr id="4" name="object 4"/>
          <p:cNvSpPr/>
          <p:nvPr/>
        </p:nvSpPr>
        <p:spPr>
          <a:xfrm>
            <a:off x="3887723" y="6519671"/>
            <a:ext cx="2819400" cy="338455"/>
          </a:xfrm>
          <a:custGeom>
            <a:avLst/>
            <a:gdLst/>
            <a:ahLst/>
            <a:cxnLst/>
            <a:rect l="l" t="t" r="r" b="b"/>
            <a:pathLst>
              <a:path w="2819400" h="338454">
                <a:moveTo>
                  <a:pt x="0" y="338327"/>
                </a:moveTo>
                <a:lnTo>
                  <a:pt x="2819400" y="338327"/>
                </a:lnTo>
                <a:lnTo>
                  <a:pt x="2819400" y="0"/>
                </a:lnTo>
                <a:lnTo>
                  <a:pt x="0" y="0"/>
                </a:lnTo>
                <a:lnTo>
                  <a:pt x="0" y="338327"/>
                </a:lnTo>
                <a:close/>
              </a:path>
            </a:pathLst>
          </a:custGeom>
          <a:solidFill>
            <a:srgbClr val="FFFFFF">
              <a:alpha val="10195"/>
            </a:srgbClr>
          </a:solidFill>
        </p:spPr>
        <p:txBody>
          <a:bodyPr wrap="square" lIns="0" tIns="0" rIns="0" bIns="0" rtlCol="0"/>
          <a:lstStyle/>
          <a:p>
            <a:endParaRPr/>
          </a:p>
        </p:txBody>
      </p:sp>
      <p:sp>
        <p:nvSpPr>
          <p:cNvPr id="5" name="object 5"/>
          <p:cNvSpPr/>
          <p:nvPr/>
        </p:nvSpPr>
        <p:spPr>
          <a:xfrm>
            <a:off x="50292" y="0"/>
            <a:ext cx="9100058" cy="6864349"/>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457200" y="333756"/>
            <a:ext cx="8229600" cy="6186170"/>
          </a:xfrm>
          <a:custGeom>
            <a:avLst/>
            <a:gdLst/>
            <a:ahLst/>
            <a:cxnLst/>
            <a:rect l="l" t="t" r="r" b="b"/>
            <a:pathLst>
              <a:path w="8229600" h="6186170">
                <a:moveTo>
                  <a:pt x="0" y="6185916"/>
                </a:moveTo>
                <a:lnTo>
                  <a:pt x="8229600" y="6185916"/>
                </a:lnTo>
                <a:lnTo>
                  <a:pt x="8229600" y="0"/>
                </a:lnTo>
                <a:lnTo>
                  <a:pt x="0" y="0"/>
                </a:lnTo>
                <a:lnTo>
                  <a:pt x="0" y="6185916"/>
                </a:lnTo>
                <a:close/>
              </a:path>
            </a:pathLst>
          </a:custGeom>
          <a:solidFill>
            <a:srgbClr val="FFFFFF"/>
          </a:solidFill>
        </p:spPr>
        <p:txBody>
          <a:bodyPr wrap="square" lIns="0" tIns="0" rIns="0" bIns="0" rtlCol="0"/>
          <a:lstStyle/>
          <a:p>
            <a:endParaRPr/>
          </a:p>
        </p:txBody>
      </p:sp>
      <p:sp>
        <p:nvSpPr>
          <p:cNvPr id="7" name="object 7"/>
          <p:cNvSpPr/>
          <p:nvPr/>
        </p:nvSpPr>
        <p:spPr>
          <a:xfrm>
            <a:off x="457200" y="333756"/>
            <a:ext cx="8229600" cy="6186170"/>
          </a:xfrm>
          <a:custGeom>
            <a:avLst/>
            <a:gdLst/>
            <a:ahLst/>
            <a:cxnLst/>
            <a:rect l="l" t="t" r="r" b="b"/>
            <a:pathLst>
              <a:path w="8229600" h="6186170">
                <a:moveTo>
                  <a:pt x="0" y="6185916"/>
                </a:moveTo>
                <a:lnTo>
                  <a:pt x="8229600" y="6185916"/>
                </a:lnTo>
                <a:lnTo>
                  <a:pt x="8229600" y="0"/>
                </a:lnTo>
                <a:lnTo>
                  <a:pt x="0" y="0"/>
                </a:lnTo>
                <a:lnTo>
                  <a:pt x="0" y="6185916"/>
                </a:lnTo>
                <a:close/>
              </a:path>
            </a:pathLst>
          </a:custGeom>
          <a:ln w="6096">
            <a:solidFill>
              <a:srgbClr val="000000"/>
            </a:solidFill>
          </a:ln>
        </p:spPr>
        <p:txBody>
          <a:bodyPr wrap="square" lIns="0" tIns="0" rIns="0" bIns="0" rtlCol="0"/>
          <a:lstStyle/>
          <a:p>
            <a:endParaRPr/>
          </a:p>
        </p:txBody>
      </p:sp>
      <p:sp>
        <p:nvSpPr>
          <p:cNvPr id="12" name="object 12"/>
          <p:cNvSpPr txBox="1">
            <a:spLocks noGrp="1"/>
          </p:cNvSpPr>
          <p:nvPr>
            <p:ph type="title"/>
          </p:nvPr>
        </p:nvSpPr>
        <p:spPr>
          <a:xfrm>
            <a:off x="1121765" y="1645666"/>
            <a:ext cx="1824355" cy="467995"/>
          </a:xfrm>
          <a:prstGeom prst="rect">
            <a:avLst/>
          </a:prstGeom>
        </p:spPr>
        <p:txBody>
          <a:bodyPr vert="horz" wrap="square" lIns="0" tIns="13335" rIns="0" bIns="0" rtlCol="0">
            <a:spAutoFit/>
          </a:bodyPr>
          <a:lstStyle/>
          <a:p>
            <a:pPr marL="12700">
              <a:lnSpc>
                <a:spcPct val="100000"/>
              </a:lnSpc>
              <a:spcBef>
                <a:spcPts val="105"/>
              </a:spcBef>
            </a:pPr>
            <a:r>
              <a:rPr sz="2900" spc="-5" dirty="0"/>
              <a:t>QU</a:t>
            </a:r>
            <a:r>
              <a:rPr sz="2900" spc="5" dirty="0"/>
              <a:t>I</a:t>
            </a:r>
            <a:r>
              <a:rPr sz="2900" spc="-5" dirty="0"/>
              <a:t>C</a:t>
            </a:r>
            <a:r>
              <a:rPr sz="2900" spc="-25" dirty="0"/>
              <a:t>K</a:t>
            </a:r>
            <a:r>
              <a:rPr sz="2900" dirty="0"/>
              <a:t>SO</a:t>
            </a:r>
            <a:r>
              <a:rPr sz="2900" spc="-20" dirty="0"/>
              <a:t>R</a:t>
            </a:r>
            <a:r>
              <a:rPr sz="2900" dirty="0"/>
              <a:t>T</a:t>
            </a:r>
            <a:endParaRPr sz="2900"/>
          </a:p>
        </p:txBody>
      </p:sp>
      <p:sp>
        <p:nvSpPr>
          <p:cNvPr id="13" name="object 13"/>
          <p:cNvSpPr txBox="1"/>
          <p:nvPr/>
        </p:nvSpPr>
        <p:spPr>
          <a:xfrm>
            <a:off x="1121765" y="2337942"/>
            <a:ext cx="6970395" cy="391160"/>
          </a:xfrm>
          <a:prstGeom prst="rect">
            <a:avLst/>
          </a:prstGeom>
        </p:spPr>
        <p:txBody>
          <a:bodyPr vert="horz" wrap="square" lIns="0" tIns="12700" rIns="0" bIns="0" rtlCol="0">
            <a:spAutoFit/>
          </a:bodyPr>
          <a:lstStyle/>
          <a:p>
            <a:pPr marL="12700">
              <a:lnSpc>
                <a:spcPct val="100000"/>
              </a:lnSpc>
              <a:spcBef>
                <a:spcPts val="100"/>
              </a:spcBef>
              <a:tabLst>
                <a:tab pos="584200" algn="l"/>
              </a:tabLst>
            </a:pPr>
            <a:r>
              <a:rPr sz="1800" spc="20" dirty="0">
                <a:solidFill>
                  <a:srgbClr val="93C500"/>
                </a:solidFill>
                <a:latin typeface="Wingdings 2"/>
                <a:cs typeface="Wingdings 2"/>
              </a:rPr>
              <a:t></a:t>
            </a:r>
            <a:r>
              <a:rPr sz="1800" spc="20" dirty="0">
                <a:solidFill>
                  <a:srgbClr val="93C500"/>
                </a:solidFill>
                <a:latin typeface="Times New Roman"/>
                <a:cs typeface="Times New Roman"/>
              </a:rPr>
              <a:t>	</a:t>
            </a:r>
            <a:r>
              <a:rPr sz="2400" spc="-10" dirty="0">
                <a:latin typeface="Calibri"/>
                <a:cs typeface="Calibri"/>
              </a:rPr>
              <a:t>Eğer</a:t>
            </a:r>
            <a:r>
              <a:rPr sz="2400" spc="120" dirty="0">
                <a:latin typeface="Calibri"/>
                <a:cs typeface="Calibri"/>
              </a:rPr>
              <a:t> </a:t>
            </a:r>
            <a:r>
              <a:rPr sz="2400" spc="-5" dirty="0">
                <a:latin typeface="Calibri"/>
                <a:cs typeface="Calibri"/>
              </a:rPr>
              <a:t>şanslı</a:t>
            </a:r>
            <a:r>
              <a:rPr sz="2400" spc="110" dirty="0">
                <a:latin typeface="Calibri"/>
                <a:cs typeface="Calibri"/>
              </a:rPr>
              <a:t> </a:t>
            </a:r>
            <a:r>
              <a:rPr sz="2400" dirty="0">
                <a:latin typeface="Calibri"/>
                <a:cs typeface="Calibri"/>
              </a:rPr>
              <a:t>isek,</a:t>
            </a:r>
            <a:r>
              <a:rPr sz="2400" u="heavy" spc="114" dirty="0">
                <a:uFill>
                  <a:solidFill>
                    <a:srgbClr val="000000"/>
                  </a:solidFill>
                </a:uFill>
                <a:latin typeface="Calibri"/>
                <a:cs typeface="Calibri"/>
              </a:rPr>
              <a:t> </a:t>
            </a:r>
            <a:r>
              <a:rPr sz="2400" u="heavy" spc="-5" dirty="0">
                <a:uFill>
                  <a:solidFill>
                    <a:srgbClr val="000000"/>
                  </a:solidFill>
                </a:uFill>
                <a:latin typeface="Calibri"/>
                <a:cs typeface="Calibri"/>
              </a:rPr>
              <a:t>seçilen</a:t>
            </a:r>
            <a:r>
              <a:rPr sz="2400" u="heavy" spc="105" dirty="0">
                <a:uFill>
                  <a:solidFill>
                    <a:srgbClr val="000000"/>
                  </a:solidFill>
                </a:uFill>
                <a:latin typeface="Calibri"/>
                <a:cs typeface="Calibri"/>
              </a:rPr>
              <a:t> </a:t>
            </a:r>
            <a:r>
              <a:rPr sz="2400" u="heavy" spc="-5" dirty="0">
                <a:uFill>
                  <a:solidFill>
                    <a:srgbClr val="000000"/>
                  </a:solidFill>
                </a:uFill>
                <a:latin typeface="Calibri"/>
                <a:cs typeface="Calibri"/>
              </a:rPr>
              <a:t>her</a:t>
            </a:r>
            <a:r>
              <a:rPr sz="2400" u="heavy" spc="125" dirty="0">
                <a:uFill>
                  <a:solidFill>
                    <a:srgbClr val="000000"/>
                  </a:solidFill>
                </a:uFill>
                <a:latin typeface="Calibri"/>
                <a:cs typeface="Calibri"/>
              </a:rPr>
              <a:t> </a:t>
            </a:r>
            <a:r>
              <a:rPr sz="2400" u="heavy" dirty="0">
                <a:uFill>
                  <a:solidFill>
                    <a:srgbClr val="000000"/>
                  </a:solidFill>
                </a:uFill>
                <a:latin typeface="Calibri"/>
                <a:cs typeface="Calibri"/>
              </a:rPr>
              <a:t>eleman</a:t>
            </a:r>
            <a:r>
              <a:rPr sz="2400" u="heavy" spc="95" dirty="0">
                <a:uFill>
                  <a:solidFill>
                    <a:srgbClr val="000000"/>
                  </a:solidFill>
                </a:uFill>
                <a:latin typeface="Calibri"/>
                <a:cs typeface="Calibri"/>
              </a:rPr>
              <a:t> </a:t>
            </a:r>
            <a:r>
              <a:rPr sz="2400" u="heavy" spc="-10" dirty="0">
                <a:uFill>
                  <a:solidFill>
                    <a:srgbClr val="000000"/>
                  </a:solidFill>
                </a:uFill>
                <a:latin typeface="Calibri"/>
                <a:cs typeface="Calibri"/>
              </a:rPr>
              <a:t>ortanca</a:t>
            </a:r>
            <a:r>
              <a:rPr sz="2400" u="heavy" spc="120" dirty="0">
                <a:uFill>
                  <a:solidFill>
                    <a:srgbClr val="000000"/>
                  </a:solidFill>
                </a:uFill>
                <a:latin typeface="Calibri"/>
                <a:cs typeface="Calibri"/>
              </a:rPr>
              <a:t> </a:t>
            </a:r>
            <a:r>
              <a:rPr sz="2400" u="heavy" spc="-15" dirty="0">
                <a:uFill>
                  <a:solidFill>
                    <a:srgbClr val="000000"/>
                  </a:solidFill>
                </a:uFill>
                <a:latin typeface="Calibri"/>
                <a:cs typeface="Calibri"/>
              </a:rPr>
              <a:t>değere</a:t>
            </a:r>
            <a:endParaRPr sz="2400">
              <a:latin typeface="Calibri"/>
              <a:cs typeface="Calibri"/>
            </a:endParaRPr>
          </a:p>
        </p:txBody>
      </p:sp>
      <p:sp>
        <p:nvSpPr>
          <p:cNvPr id="14" name="object 14"/>
          <p:cNvSpPr txBox="1"/>
          <p:nvPr/>
        </p:nvSpPr>
        <p:spPr>
          <a:xfrm>
            <a:off x="1655191" y="2703703"/>
            <a:ext cx="3172460" cy="391160"/>
          </a:xfrm>
          <a:prstGeom prst="rect">
            <a:avLst/>
          </a:prstGeom>
        </p:spPr>
        <p:txBody>
          <a:bodyPr vert="horz" wrap="square" lIns="0" tIns="12700" rIns="0" bIns="0" rtlCol="0">
            <a:spAutoFit/>
          </a:bodyPr>
          <a:lstStyle/>
          <a:p>
            <a:pPr marL="50800">
              <a:lnSpc>
                <a:spcPct val="100000"/>
              </a:lnSpc>
              <a:spcBef>
                <a:spcPts val="100"/>
              </a:spcBef>
              <a:tabLst>
                <a:tab pos="1163320" algn="l"/>
                <a:tab pos="1995805" algn="l"/>
              </a:tabLst>
            </a:pPr>
            <a:r>
              <a:rPr sz="2400" u="heavy" spc="-600" dirty="0">
                <a:uFill>
                  <a:solidFill>
                    <a:srgbClr val="000000"/>
                  </a:solidFill>
                </a:uFill>
                <a:latin typeface="Times New Roman"/>
                <a:cs typeface="Times New Roman"/>
              </a:rPr>
              <a:t> </a:t>
            </a:r>
            <a:r>
              <a:rPr sz="2400" u="heavy" spc="-5" dirty="0">
                <a:uFill>
                  <a:solidFill>
                    <a:srgbClr val="000000"/>
                  </a:solidFill>
                </a:uFill>
                <a:latin typeface="Calibri"/>
                <a:cs typeface="Calibri"/>
              </a:rPr>
              <a:t>yakınsa</a:t>
            </a:r>
            <a:r>
              <a:rPr sz="2400" spc="-5" dirty="0">
                <a:latin typeface="Calibri"/>
                <a:cs typeface="Calibri"/>
              </a:rPr>
              <a:t>	</a:t>
            </a:r>
            <a:r>
              <a:rPr sz="2400" spc="-10" dirty="0">
                <a:latin typeface="Calibri"/>
                <a:cs typeface="Calibri"/>
              </a:rPr>
              <a:t>log</a:t>
            </a:r>
            <a:r>
              <a:rPr sz="2400" spc="-15" baseline="-20833" dirty="0">
                <a:latin typeface="Calibri"/>
                <a:cs typeface="Calibri"/>
              </a:rPr>
              <a:t>2</a:t>
            </a:r>
            <a:r>
              <a:rPr sz="2400" spc="-10" dirty="0">
                <a:latin typeface="Calibri"/>
                <a:cs typeface="Calibri"/>
              </a:rPr>
              <a:t>n	</a:t>
            </a:r>
            <a:r>
              <a:rPr sz="2400" spc="-20" dirty="0">
                <a:latin typeface="Calibri"/>
                <a:cs typeface="Calibri"/>
              </a:rPr>
              <a:t>iterasyon</a:t>
            </a:r>
            <a:endParaRPr sz="2400">
              <a:latin typeface="Calibri"/>
              <a:cs typeface="Calibri"/>
            </a:endParaRPr>
          </a:p>
        </p:txBody>
      </p:sp>
      <p:sp>
        <p:nvSpPr>
          <p:cNvPr id="15" name="object 15"/>
          <p:cNvSpPr txBox="1"/>
          <p:nvPr/>
        </p:nvSpPr>
        <p:spPr>
          <a:xfrm>
            <a:off x="6406896" y="2703703"/>
            <a:ext cx="1724025" cy="391160"/>
          </a:xfrm>
          <a:prstGeom prst="rect">
            <a:avLst/>
          </a:prstGeom>
        </p:spPr>
        <p:txBody>
          <a:bodyPr vert="horz" wrap="square" lIns="0" tIns="12700" rIns="0" bIns="0" rtlCol="0">
            <a:spAutoFit/>
          </a:bodyPr>
          <a:lstStyle/>
          <a:p>
            <a:pPr marL="38100">
              <a:lnSpc>
                <a:spcPct val="100000"/>
              </a:lnSpc>
              <a:spcBef>
                <a:spcPts val="100"/>
              </a:spcBef>
              <a:tabLst>
                <a:tab pos="387985" algn="l"/>
              </a:tabLst>
            </a:pPr>
            <a:r>
              <a:rPr sz="2400" dirty="0">
                <a:latin typeface="Calibri"/>
                <a:cs typeface="Calibri"/>
              </a:rPr>
              <a:t>=	</a:t>
            </a:r>
            <a:r>
              <a:rPr sz="2400" b="1" spc="-5" dirty="0">
                <a:solidFill>
                  <a:srgbClr val="FF0000"/>
                </a:solidFill>
                <a:latin typeface="Calibri"/>
                <a:cs typeface="Calibri"/>
              </a:rPr>
              <a:t>O(nlog</a:t>
            </a:r>
            <a:r>
              <a:rPr sz="2400" b="1" spc="-7" baseline="-20833" dirty="0">
                <a:solidFill>
                  <a:srgbClr val="FF0000"/>
                </a:solidFill>
                <a:latin typeface="Calibri"/>
                <a:cs typeface="Calibri"/>
              </a:rPr>
              <a:t>2</a:t>
            </a:r>
            <a:r>
              <a:rPr sz="2400" b="1" spc="-5" dirty="0">
                <a:solidFill>
                  <a:srgbClr val="FF0000"/>
                </a:solidFill>
                <a:latin typeface="Calibri"/>
                <a:cs typeface="Calibri"/>
              </a:rPr>
              <a:t>n)</a:t>
            </a:r>
            <a:r>
              <a:rPr sz="2400" spc="-5" dirty="0">
                <a:solidFill>
                  <a:srgbClr val="3D3C2C"/>
                </a:solidFill>
                <a:latin typeface="Calibri"/>
                <a:cs typeface="Calibri"/>
              </a:rPr>
              <a:t>.</a:t>
            </a:r>
            <a:endParaRPr sz="2400">
              <a:latin typeface="Calibri"/>
              <a:cs typeface="Calibri"/>
            </a:endParaRPr>
          </a:p>
        </p:txBody>
      </p:sp>
      <p:sp>
        <p:nvSpPr>
          <p:cNvPr id="16" name="object 16"/>
          <p:cNvSpPr txBox="1"/>
          <p:nvPr/>
        </p:nvSpPr>
        <p:spPr>
          <a:xfrm>
            <a:off x="1693545" y="3069463"/>
            <a:ext cx="2727325" cy="391160"/>
          </a:xfrm>
          <a:prstGeom prst="rect">
            <a:avLst/>
          </a:prstGeom>
        </p:spPr>
        <p:txBody>
          <a:bodyPr vert="horz" wrap="square" lIns="0" tIns="12700" rIns="0" bIns="0" rtlCol="0">
            <a:spAutoFit/>
          </a:bodyPr>
          <a:lstStyle/>
          <a:p>
            <a:pPr marL="12700">
              <a:lnSpc>
                <a:spcPct val="100000"/>
              </a:lnSpc>
              <a:spcBef>
                <a:spcPts val="100"/>
              </a:spcBef>
              <a:tabLst>
                <a:tab pos="1724025" algn="l"/>
              </a:tabLst>
            </a:pPr>
            <a:r>
              <a:rPr sz="2400" spc="-5" dirty="0">
                <a:latin typeface="Calibri"/>
                <a:cs typeface="Calibri"/>
              </a:rPr>
              <a:t>Or</a:t>
            </a:r>
            <a:r>
              <a:rPr sz="2400" spc="-30" dirty="0">
                <a:latin typeface="Calibri"/>
                <a:cs typeface="Calibri"/>
              </a:rPr>
              <a:t>t</a:t>
            </a:r>
            <a:r>
              <a:rPr sz="2400" dirty="0">
                <a:latin typeface="Calibri"/>
                <a:cs typeface="Calibri"/>
              </a:rPr>
              <a:t>al</a:t>
            </a:r>
            <a:r>
              <a:rPr sz="2400" spc="-10" dirty="0">
                <a:latin typeface="Calibri"/>
                <a:cs typeface="Calibri"/>
              </a:rPr>
              <a:t>a</a:t>
            </a:r>
            <a:r>
              <a:rPr sz="2400" dirty="0">
                <a:latin typeface="Calibri"/>
                <a:cs typeface="Calibri"/>
              </a:rPr>
              <a:t>ma	</a:t>
            </a:r>
            <a:r>
              <a:rPr sz="2400" spc="-5" dirty="0">
                <a:latin typeface="Calibri"/>
                <a:cs typeface="Calibri"/>
              </a:rPr>
              <a:t>durumu</a:t>
            </a:r>
            <a:endParaRPr sz="2400">
              <a:latin typeface="Calibri"/>
              <a:cs typeface="Calibri"/>
            </a:endParaRPr>
          </a:p>
        </p:txBody>
      </p:sp>
      <p:sp>
        <p:nvSpPr>
          <p:cNvPr id="17" name="object 17"/>
          <p:cNvSpPr txBox="1"/>
          <p:nvPr/>
        </p:nvSpPr>
        <p:spPr>
          <a:xfrm>
            <a:off x="4949190" y="2703703"/>
            <a:ext cx="1112520" cy="756920"/>
          </a:xfrm>
          <a:prstGeom prst="rect">
            <a:avLst/>
          </a:prstGeom>
        </p:spPr>
        <p:txBody>
          <a:bodyPr vert="horz" wrap="square" lIns="0" tIns="12700" rIns="0" bIns="0" rtlCol="0">
            <a:spAutoFit/>
          </a:bodyPr>
          <a:lstStyle/>
          <a:p>
            <a:pPr marL="12700" marR="5080" indent="24130">
              <a:lnSpc>
                <a:spcPct val="100000"/>
              </a:lnSpc>
              <a:spcBef>
                <a:spcPts val="100"/>
              </a:spcBef>
            </a:pPr>
            <a:r>
              <a:rPr sz="2400" spc="-5" dirty="0">
                <a:latin typeface="Calibri"/>
                <a:cs typeface="Calibri"/>
              </a:rPr>
              <a:t>ola</a:t>
            </a:r>
            <a:r>
              <a:rPr sz="2400" spc="-25" dirty="0">
                <a:latin typeface="Calibri"/>
                <a:cs typeface="Calibri"/>
              </a:rPr>
              <a:t>c</a:t>
            </a:r>
            <a:r>
              <a:rPr sz="2400" dirty="0">
                <a:latin typeface="Calibri"/>
                <a:cs typeface="Calibri"/>
              </a:rPr>
              <a:t>a</a:t>
            </a:r>
            <a:r>
              <a:rPr sz="2400" spc="-10" dirty="0">
                <a:latin typeface="Calibri"/>
                <a:cs typeface="Calibri"/>
              </a:rPr>
              <a:t>k</a:t>
            </a:r>
            <a:r>
              <a:rPr sz="2400" dirty="0">
                <a:latin typeface="Calibri"/>
                <a:cs typeface="Calibri"/>
              </a:rPr>
              <a:t>t</a:t>
            </a:r>
            <a:r>
              <a:rPr sz="2400" spc="-15" dirty="0">
                <a:latin typeface="Calibri"/>
                <a:cs typeface="Calibri"/>
              </a:rPr>
              <a:t>ı</a:t>
            </a:r>
            <a:r>
              <a:rPr sz="2400" dirty="0">
                <a:latin typeface="Calibri"/>
                <a:cs typeface="Calibri"/>
              </a:rPr>
              <a:t>r  </a:t>
            </a:r>
            <a:r>
              <a:rPr sz="2400" spc="-5" dirty="0">
                <a:latin typeface="Calibri"/>
                <a:cs typeface="Calibri"/>
              </a:rPr>
              <a:t>işletim</a:t>
            </a:r>
            <a:endParaRPr sz="2400">
              <a:latin typeface="Calibri"/>
              <a:cs typeface="Calibri"/>
            </a:endParaRPr>
          </a:p>
        </p:txBody>
      </p:sp>
      <p:sp>
        <p:nvSpPr>
          <p:cNvPr id="18" name="object 18"/>
          <p:cNvSpPr txBox="1"/>
          <p:nvPr/>
        </p:nvSpPr>
        <p:spPr>
          <a:xfrm>
            <a:off x="6327140" y="3069463"/>
            <a:ext cx="1765935" cy="391160"/>
          </a:xfrm>
          <a:prstGeom prst="rect">
            <a:avLst/>
          </a:prstGeom>
        </p:spPr>
        <p:txBody>
          <a:bodyPr vert="horz" wrap="square" lIns="0" tIns="12700" rIns="0" bIns="0" rtlCol="0">
            <a:spAutoFit/>
          </a:bodyPr>
          <a:lstStyle/>
          <a:p>
            <a:pPr marL="12700">
              <a:lnSpc>
                <a:spcPct val="100000"/>
              </a:lnSpc>
              <a:spcBef>
                <a:spcPts val="100"/>
              </a:spcBef>
              <a:tabLst>
                <a:tab pos="1446530" algn="l"/>
              </a:tabLst>
            </a:pPr>
            <a:r>
              <a:rPr sz="2400" spc="-40" dirty="0">
                <a:latin typeface="Calibri"/>
                <a:cs typeface="Calibri"/>
              </a:rPr>
              <a:t>z</a:t>
            </a:r>
            <a:r>
              <a:rPr sz="2400" spc="-10" dirty="0">
                <a:latin typeface="Calibri"/>
                <a:cs typeface="Calibri"/>
              </a:rPr>
              <a:t>a</a:t>
            </a:r>
            <a:r>
              <a:rPr sz="2400" dirty="0">
                <a:latin typeface="Calibri"/>
                <a:cs typeface="Calibri"/>
              </a:rPr>
              <a:t>manı	</a:t>
            </a:r>
            <a:r>
              <a:rPr sz="2400" spc="-5" dirty="0">
                <a:latin typeface="Calibri"/>
                <a:cs typeface="Calibri"/>
              </a:rPr>
              <a:t>da</a:t>
            </a:r>
            <a:endParaRPr sz="2400">
              <a:latin typeface="Calibri"/>
              <a:cs typeface="Calibri"/>
            </a:endParaRPr>
          </a:p>
        </p:txBody>
      </p:sp>
      <p:sp>
        <p:nvSpPr>
          <p:cNvPr id="19" name="object 19"/>
          <p:cNvSpPr txBox="1"/>
          <p:nvPr/>
        </p:nvSpPr>
        <p:spPr>
          <a:xfrm>
            <a:off x="1642745" y="3434918"/>
            <a:ext cx="6499860" cy="1489075"/>
          </a:xfrm>
          <a:prstGeom prst="rect">
            <a:avLst/>
          </a:prstGeom>
        </p:spPr>
        <p:txBody>
          <a:bodyPr vert="horz" wrap="square" lIns="0" tIns="12700" rIns="0" bIns="0" rtlCol="0">
            <a:spAutoFit/>
          </a:bodyPr>
          <a:lstStyle/>
          <a:p>
            <a:pPr marL="63500" marR="52705" algn="just">
              <a:lnSpc>
                <a:spcPct val="100000"/>
              </a:lnSpc>
              <a:spcBef>
                <a:spcPts val="100"/>
              </a:spcBef>
            </a:pPr>
            <a:r>
              <a:rPr sz="2400" spc="-5" dirty="0">
                <a:latin typeface="Calibri"/>
                <a:cs typeface="Calibri"/>
              </a:rPr>
              <a:t>hesaplandığında O(n </a:t>
            </a:r>
            <a:r>
              <a:rPr sz="2400" spc="-25" dirty="0">
                <a:latin typeface="Calibri"/>
                <a:cs typeface="Calibri"/>
              </a:rPr>
              <a:t>log</a:t>
            </a:r>
            <a:r>
              <a:rPr sz="2400" spc="-37" baseline="-20833" dirty="0">
                <a:latin typeface="Calibri"/>
                <a:cs typeface="Calibri"/>
              </a:rPr>
              <a:t>2</a:t>
            </a:r>
            <a:r>
              <a:rPr sz="2400" spc="-25" dirty="0">
                <a:latin typeface="Calibri"/>
                <a:cs typeface="Calibri"/>
              </a:rPr>
              <a:t>n)'dir, </a:t>
            </a:r>
            <a:r>
              <a:rPr sz="2400" spc="-10" dirty="0">
                <a:latin typeface="Calibri"/>
                <a:cs typeface="Calibri"/>
              </a:rPr>
              <a:t>yani </a:t>
            </a:r>
            <a:r>
              <a:rPr sz="2400" spc="-5" dirty="0">
                <a:latin typeface="Calibri"/>
                <a:cs typeface="Calibri"/>
              </a:rPr>
              <a:t>genelde böyle  sonuç </a:t>
            </a:r>
            <a:r>
              <a:rPr sz="2400" spc="-45" dirty="0">
                <a:latin typeface="Calibri"/>
                <a:cs typeface="Calibri"/>
              </a:rPr>
              <a:t>verir. </a:t>
            </a:r>
            <a:r>
              <a:rPr sz="2400" dirty="0">
                <a:latin typeface="Calibri"/>
                <a:cs typeface="Calibri"/>
              </a:rPr>
              <a:t>En </a:t>
            </a:r>
            <a:r>
              <a:rPr sz="2400" spc="-25" dirty="0">
                <a:latin typeface="Calibri"/>
                <a:cs typeface="Calibri"/>
              </a:rPr>
              <a:t>kötü </a:t>
            </a:r>
            <a:r>
              <a:rPr sz="2400" spc="-5" dirty="0">
                <a:latin typeface="Calibri"/>
                <a:cs typeface="Calibri"/>
              </a:rPr>
              <a:t>durumda </a:t>
            </a:r>
            <a:r>
              <a:rPr sz="2400" dirty="0">
                <a:latin typeface="Calibri"/>
                <a:cs typeface="Calibri"/>
              </a:rPr>
              <a:t>ise </a:t>
            </a:r>
            <a:r>
              <a:rPr sz="2400" spc="-10" dirty="0">
                <a:latin typeface="Calibri"/>
                <a:cs typeface="Calibri"/>
              </a:rPr>
              <a:t>parçalama  </a:t>
            </a:r>
            <a:r>
              <a:rPr sz="2400" spc="-5" dirty="0">
                <a:latin typeface="Calibri"/>
                <a:cs typeface="Calibri"/>
              </a:rPr>
              <a:t>dengesiz </a:t>
            </a:r>
            <a:r>
              <a:rPr sz="2400" spc="-10" dirty="0">
                <a:latin typeface="Calibri"/>
                <a:cs typeface="Calibri"/>
              </a:rPr>
              <a:t>olacak </a:t>
            </a:r>
            <a:r>
              <a:rPr sz="2400" spc="-15" dirty="0">
                <a:latin typeface="Calibri"/>
                <a:cs typeface="Calibri"/>
              </a:rPr>
              <a:t>ve </a:t>
            </a:r>
            <a:r>
              <a:rPr sz="2400" dirty="0">
                <a:latin typeface="Calibri"/>
                <a:cs typeface="Calibri"/>
              </a:rPr>
              <a:t>n </a:t>
            </a:r>
            <a:r>
              <a:rPr sz="2400" spc="-15" dirty="0">
                <a:latin typeface="Calibri"/>
                <a:cs typeface="Calibri"/>
              </a:rPr>
              <a:t>iterasyonla </a:t>
            </a:r>
            <a:r>
              <a:rPr sz="2400" spc="-10" dirty="0">
                <a:latin typeface="Calibri"/>
                <a:cs typeface="Calibri"/>
              </a:rPr>
              <a:t>sonuçlanacağında  </a:t>
            </a:r>
            <a:r>
              <a:rPr sz="2400" b="1" spc="-10" dirty="0">
                <a:latin typeface="Calibri"/>
                <a:cs typeface="Calibri"/>
              </a:rPr>
              <a:t>O(n</a:t>
            </a:r>
            <a:r>
              <a:rPr sz="2400" b="1" spc="-15" baseline="24305" dirty="0">
                <a:latin typeface="Calibri"/>
                <a:cs typeface="Calibri"/>
              </a:rPr>
              <a:t>2</a:t>
            </a:r>
            <a:r>
              <a:rPr sz="2400" b="1" spc="-10" dirty="0">
                <a:latin typeface="Calibri"/>
                <a:cs typeface="Calibri"/>
              </a:rPr>
              <a:t>) </a:t>
            </a:r>
            <a:r>
              <a:rPr sz="2400" spc="-10" dirty="0">
                <a:latin typeface="Calibri"/>
                <a:cs typeface="Calibri"/>
              </a:rPr>
              <a:t>olacaktır </a:t>
            </a:r>
            <a:r>
              <a:rPr sz="2400" dirty="0">
                <a:latin typeface="Calibri"/>
                <a:cs typeface="Calibri"/>
              </a:rPr>
              <a:t>(en </a:t>
            </a:r>
            <a:r>
              <a:rPr sz="2400" spc="-25" dirty="0">
                <a:latin typeface="Calibri"/>
                <a:cs typeface="Calibri"/>
              </a:rPr>
              <a:t>kötü </a:t>
            </a:r>
            <a:r>
              <a:rPr sz="2400" spc="-5" dirty="0">
                <a:latin typeface="Calibri"/>
                <a:cs typeface="Calibri"/>
              </a:rPr>
              <a:t>durum işletim</a:t>
            </a:r>
            <a:r>
              <a:rPr sz="2400" spc="5" dirty="0">
                <a:latin typeface="Calibri"/>
                <a:cs typeface="Calibri"/>
              </a:rPr>
              <a:t> </a:t>
            </a:r>
            <a:r>
              <a:rPr sz="2400" spc="-5" dirty="0">
                <a:latin typeface="Calibri"/>
                <a:cs typeface="Calibri"/>
              </a:rPr>
              <a:t>zamanı).</a:t>
            </a:r>
            <a:endParaRPr sz="2400">
              <a:latin typeface="Calibri"/>
              <a:cs typeface="Calibri"/>
            </a:endParaRPr>
          </a:p>
        </p:txBody>
      </p:sp>
      <p:sp>
        <p:nvSpPr>
          <p:cNvPr id="20" name="object 20"/>
          <p:cNvSpPr txBox="1"/>
          <p:nvPr/>
        </p:nvSpPr>
        <p:spPr>
          <a:xfrm>
            <a:off x="4729353" y="297941"/>
            <a:ext cx="196215" cy="208279"/>
          </a:xfrm>
          <a:prstGeom prst="rect">
            <a:avLst/>
          </a:prstGeom>
        </p:spPr>
        <p:txBody>
          <a:bodyPr vert="horz" wrap="square" lIns="0" tIns="12700" rIns="0" bIns="0" rtlCol="0">
            <a:spAutoFit/>
          </a:bodyPr>
          <a:lstStyle/>
          <a:p>
            <a:pPr marL="12700">
              <a:lnSpc>
                <a:spcPct val="100000"/>
              </a:lnSpc>
              <a:spcBef>
                <a:spcPts val="100"/>
              </a:spcBef>
            </a:pPr>
            <a:r>
              <a:rPr sz="1200" spc="-5" dirty="0">
                <a:solidFill>
                  <a:srgbClr val="FDFDFD"/>
                </a:solidFill>
                <a:latin typeface="Arial"/>
                <a:cs typeface="Arial"/>
              </a:rPr>
              <a:t>18</a:t>
            </a:r>
            <a:endParaRPr sz="1200">
              <a:latin typeface="Arial"/>
              <a:cs typeface="Arial"/>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231123" y="0"/>
            <a:ext cx="762000" cy="6858000"/>
          </a:xfrm>
          <a:custGeom>
            <a:avLst/>
            <a:gdLst/>
            <a:ahLst/>
            <a:cxnLst/>
            <a:rect l="l" t="t" r="r" b="b"/>
            <a:pathLst>
              <a:path w="762000" h="6858000">
                <a:moveTo>
                  <a:pt x="0" y="6858000"/>
                </a:moveTo>
                <a:lnTo>
                  <a:pt x="762000" y="6858000"/>
                </a:lnTo>
                <a:lnTo>
                  <a:pt x="762000" y="0"/>
                </a:lnTo>
                <a:lnTo>
                  <a:pt x="0" y="0"/>
                </a:lnTo>
                <a:lnTo>
                  <a:pt x="0" y="6858000"/>
                </a:lnTo>
                <a:close/>
              </a:path>
            </a:pathLst>
          </a:custGeom>
          <a:solidFill>
            <a:srgbClr val="FFFFFF">
              <a:alpha val="10195"/>
            </a:srgbClr>
          </a:solidFill>
        </p:spPr>
        <p:txBody>
          <a:bodyPr wrap="square" lIns="0" tIns="0" rIns="0" bIns="0" rtlCol="0"/>
          <a:lstStyle/>
          <a:p>
            <a:endParaRPr/>
          </a:p>
        </p:txBody>
      </p:sp>
      <p:sp>
        <p:nvSpPr>
          <p:cNvPr id="3" name="object 3"/>
          <p:cNvSpPr/>
          <p:nvPr/>
        </p:nvSpPr>
        <p:spPr>
          <a:xfrm>
            <a:off x="3887723" y="0"/>
            <a:ext cx="673735" cy="334010"/>
          </a:xfrm>
          <a:custGeom>
            <a:avLst/>
            <a:gdLst/>
            <a:ahLst/>
            <a:cxnLst/>
            <a:rect l="l" t="t" r="r" b="b"/>
            <a:pathLst>
              <a:path w="673735" h="334010">
                <a:moveTo>
                  <a:pt x="0" y="333756"/>
                </a:moveTo>
                <a:lnTo>
                  <a:pt x="673608" y="333756"/>
                </a:lnTo>
                <a:lnTo>
                  <a:pt x="673608" y="0"/>
                </a:lnTo>
                <a:lnTo>
                  <a:pt x="0" y="0"/>
                </a:lnTo>
                <a:lnTo>
                  <a:pt x="0" y="333756"/>
                </a:lnTo>
                <a:close/>
              </a:path>
            </a:pathLst>
          </a:custGeom>
          <a:solidFill>
            <a:srgbClr val="FFFFFF">
              <a:alpha val="10195"/>
            </a:srgbClr>
          </a:solidFill>
        </p:spPr>
        <p:txBody>
          <a:bodyPr wrap="square" lIns="0" tIns="0" rIns="0" bIns="0" rtlCol="0"/>
          <a:lstStyle/>
          <a:p>
            <a:endParaRPr/>
          </a:p>
        </p:txBody>
      </p:sp>
      <p:sp>
        <p:nvSpPr>
          <p:cNvPr id="4" name="object 4"/>
          <p:cNvSpPr/>
          <p:nvPr/>
        </p:nvSpPr>
        <p:spPr>
          <a:xfrm>
            <a:off x="3887723" y="6519671"/>
            <a:ext cx="2819400" cy="338455"/>
          </a:xfrm>
          <a:custGeom>
            <a:avLst/>
            <a:gdLst/>
            <a:ahLst/>
            <a:cxnLst/>
            <a:rect l="l" t="t" r="r" b="b"/>
            <a:pathLst>
              <a:path w="2819400" h="338454">
                <a:moveTo>
                  <a:pt x="0" y="338327"/>
                </a:moveTo>
                <a:lnTo>
                  <a:pt x="2819400" y="338327"/>
                </a:lnTo>
                <a:lnTo>
                  <a:pt x="2819400" y="0"/>
                </a:lnTo>
                <a:lnTo>
                  <a:pt x="0" y="0"/>
                </a:lnTo>
                <a:lnTo>
                  <a:pt x="0" y="338327"/>
                </a:lnTo>
                <a:close/>
              </a:path>
            </a:pathLst>
          </a:custGeom>
          <a:solidFill>
            <a:srgbClr val="FFFFFF">
              <a:alpha val="10195"/>
            </a:srgbClr>
          </a:solidFill>
        </p:spPr>
        <p:txBody>
          <a:bodyPr wrap="square" lIns="0" tIns="0" rIns="0" bIns="0" rtlCol="0"/>
          <a:lstStyle/>
          <a:p>
            <a:endParaRPr/>
          </a:p>
        </p:txBody>
      </p:sp>
      <p:sp>
        <p:nvSpPr>
          <p:cNvPr id="5" name="object 5"/>
          <p:cNvSpPr/>
          <p:nvPr/>
        </p:nvSpPr>
        <p:spPr>
          <a:xfrm>
            <a:off x="50292" y="0"/>
            <a:ext cx="9100058" cy="6864349"/>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457200" y="333756"/>
            <a:ext cx="8229600" cy="6186170"/>
          </a:xfrm>
          <a:custGeom>
            <a:avLst/>
            <a:gdLst/>
            <a:ahLst/>
            <a:cxnLst/>
            <a:rect l="l" t="t" r="r" b="b"/>
            <a:pathLst>
              <a:path w="8229600" h="6186170">
                <a:moveTo>
                  <a:pt x="0" y="6185916"/>
                </a:moveTo>
                <a:lnTo>
                  <a:pt x="8229600" y="6185916"/>
                </a:lnTo>
                <a:lnTo>
                  <a:pt x="8229600" y="0"/>
                </a:lnTo>
                <a:lnTo>
                  <a:pt x="0" y="0"/>
                </a:lnTo>
                <a:lnTo>
                  <a:pt x="0" y="6185916"/>
                </a:lnTo>
                <a:close/>
              </a:path>
            </a:pathLst>
          </a:custGeom>
          <a:solidFill>
            <a:srgbClr val="FFFFFF"/>
          </a:solidFill>
        </p:spPr>
        <p:txBody>
          <a:bodyPr wrap="square" lIns="0" tIns="0" rIns="0" bIns="0" rtlCol="0"/>
          <a:lstStyle/>
          <a:p>
            <a:endParaRPr/>
          </a:p>
        </p:txBody>
      </p:sp>
      <p:sp>
        <p:nvSpPr>
          <p:cNvPr id="7" name="object 7"/>
          <p:cNvSpPr/>
          <p:nvPr/>
        </p:nvSpPr>
        <p:spPr>
          <a:xfrm>
            <a:off x="457200" y="333756"/>
            <a:ext cx="8229600" cy="6186170"/>
          </a:xfrm>
          <a:custGeom>
            <a:avLst/>
            <a:gdLst/>
            <a:ahLst/>
            <a:cxnLst/>
            <a:rect l="l" t="t" r="r" b="b"/>
            <a:pathLst>
              <a:path w="8229600" h="6186170">
                <a:moveTo>
                  <a:pt x="0" y="6185916"/>
                </a:moveTo>
                <a:lnTo>
                  <a:pt x="8229600" y="6185916"/>
                </a:lnTo>
                <a:lnTo>
                  <a:pt x="8229600" y="0"/>
                </a:lnTo>
                <a:lnTo>
                  <a:pt x="0" y="0"/>
                </a:lnTo>
                <a:lnTo>
                  <a:pt x="0" y="6185916"/>
                </a:lnTo>
                <a:close/>
              </a:path>
            </a:pathLst>
          </a:custGeom>
          <a:ln w="6096">
            <a:solidFill>
              <a:srgbClr val="000000"/>
            </a:solidFill>
          </a:ln>
        </p:spPr>
        <p:txBody>
          <a:bodyPr wrap="square" lIns="0" tIns="0" rIns="0" bIns="0" rtlCol="0"/>
          <a:lstStyle/>
          <a:p>
            <a:endParaRPr/>
          </a:p>
        </p:txBody>
      </p:sp>
      <p:sp>
        <p:nvSpPr>
          <p:cNvPr id="12" name="object 12"/>
          <p:cNvSpPr txBox="1">
            <a:spLocks noGrp="1"/>
          </p:cNvSpPr>
          <p:nvPr>
            <p:ph type="title"/>
          </p:nvPr>
        </p:nvSpPr>
        <p:spPr>
          <a:xfrm>
            <a:off x="1752600" y="2209800"/>
            <a:ext cx="5660035" cy="1490793"/>
          </a:xfrm>
          <a:prstGeom prst="rect">
            <a:avLst/>
          </a:prstGeom>
        </p:spPr>
        <p:txBody>
          <a:bodyPr vert="horz" wrap="square" lIns="0" tIns="13335" rIns="0" bIns="0" rtlCol="0">
            <a:spAutoFit/>
          </a:bodyPr>
          <a:lstStyle/>
          <a:p>
            <a:pPr marL="12700" algn="ctr">
              <a:lnSpc>
                <a:spcPct val="100000"/>
              </a:lnSpc>
              <a:spcBef>
                <a:spcPts val="105"/>
              </a:spcBef>
            </a:pPr>
            <a:r>
              <a:rPr lang="tr-TR" sz="4800" spc="-10" dirty="0" smtClean="0"/>
              <a:t>QUICKSORT </a:t>
            </a:r>
            <a:r>
              <a:rPr sz="4800" spc="-5" dirty="0" smtClean="0"/>
              <a:t>SORT</a:t>
            </a:r>
            <a:r>
              <a:rPr lang="tr-TR" sz="4800" spc="-5" dirty="0" smtClean="0"/>
              <a:t> </a:t>
            </a:r>
            <a:r>
              <a:rPr lang="tr-TR" sz="4800" dirty="0" smtClean="0"/>
              <a:t>REKÜRSİF </a:t>
            </a:r>
            <a:r>
              <a:rPr lang="tr-TR" sz="4800" spc="-5" dirty="0" smtClean="0"/>
              <a:t>KODU</a:t>
            </a:r>
            <a:endParaRPr sz="4800" dirty="0"/>
          </a:p>
        </p:txBody>
      </p:sp>
      <p:sp>
        <p:nvSpPr>
          <p:cNvPr id="16" name="object 16"/>
          <p:cNvSpPr txBox="1"/>
          <p:nvPr/>
        </p:nvSpPr>
        <p:spPr>
          <a:xfrm>
            <a:off x="4729353" y="297941"/>
            <a:ext cx="196215" cy="208279"/>
          </a:xfrm>
          <a:prstGeom prst="rect">
            <a:avLst/>
          </a:prstGeom>
        </p:spPr>
        <p:txBody>
          <a:bodyPr vert="horz" wrap="square" lIns="0" tIns="12700" rIns="0" bIns="0" rtlCol="0">
            <a:spAutoFit/>
          </a:bodyPr>
          <a:lstStyle/>
          <a:p>
            <a:pPr marL="12700">
              <a:lnSpc>
                <a:spcPct val="100000"/>
              </a:lnSpc>
              <a:spcBef>
                <a:spcPts val="100"/>
              </a:spcBef>
            </a:pPr>
            <a:r>
              <a:rPr sz="1200" spc="-5" dirty="0">
                <a:solidFill>
                  <a:srgbClr val="FDFDFD"/>
                </a:solidFill>
                <a:latin typeface="Arial"/>
                <a:cs typeface="Arial"/>
              </a:rPr>
              <a:t>13</a:t>
            </a:r>
            <a:endParaRPr sz="1200">
              <a:latin typeface="Arial"/>
              <a:cs typeface="Arial"/>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231123" y="0"/>
            <a:ext cx="762000" cy="6858000"/>
          </a:xfrm>
          <a:custGeom>
            <a:avLst/>
            <a:gdLst/>
            <a:ahLst/>
            <a:cxnLst/>
            <a:rect l="l" t="t" r="r" b="b"/>
            <a:pathLst>
              <a:path w="762000" h="6858000">
                <a:moveTo>
                  <a:pt x="0" y="6858000"/>
                </a:moveTo>
                <a:lnTo>
                  <a:pt x="762000" y="6858000"/>
                </a:lnTo>
                <a:lnTo>
                  <a:pt x="762000" y="0"/>
                </a:lnTo>
                <a:lnTo>
                  <a:pt x="0" y="0"/>
                </a:lnTo>
                <a:lnTo>
                  <a:pt x="0" y="6858000"/>
                </a:lnTo>
                <a:close/>
              </a:path>
            </a:pathLst>
          </a:custGeom>
          <a:solidFill>
            <a:srgbClr val="FFFFFF">
              <a:alpha val="10195"/>
            </a:srgbClr>
          </a:solidFill>
        </p:spPr>
        <p:txBody>
          <a:bodyPr wrap="square" lIns="0" tIns="0" rIns="0" bIns="0" rtlCol="0"/>
          <a:lstStyle/>
          <a:p>
            <a:endParaRPr/>
          </a:p>
        </p:txBody>
      </p:sp>
      <p:sp>
        <p:nvSpPr>
          <p:cNvPr id="3" name="object 3"/>
          <p:cNvSpPr/>
          <p:nvPr/>
        </p:nvSpPr>
        <p:spPr>
          <a:xfrm>
            <a:off x="3887723" y="0"/>
            <a:ext cx="673735" cy="334010"/>
          </a:xfrm>
          <a:custGeom>
            <a:avLst/>
            <a:gdLst/>
            <a:ahLst/>
            <a:cxnLst/>
            <a:rect l="l" t="t" r="r" b="b"/>
            <a:pathLst>
              <a:path w="673735" h="334010">
                <a:moveTo>
                  <a:pt x="0" y="333756"/>
                </a:moveTo>
                <a:lnTo>
                  <a:pt x="673608" y="333756"/>
                </a:lnTo>
                <a:lnTo>
                  <a:pt x="673608" y="0"/>
                </a:lnTo>
                <a:lnTo>
                  <a:pt x="0" y="0"/>
                </a:lnTo>
                <a:lnTo>
                  <a:pt x="0" y="333756"/>
                </a:lnTo>
                <a:close/>
              </a:path>
            </a:pathLst>
          </a:custGeom>
          <a:solidFill>
            <a:srgbClr val="FFFFFF">
              <a:alpha val="10195"/>
            </a:srgbClr>
          </a:solidFill>
        </p:spPr>
        <p:txBody>
          <a:bodyPr wrap="square" lIns="0" tIns="0" rIns="0" bIns="0" rtlCol="0"/>
          <a:lstStyle/>
          <a:p>
            <a:endParaRPr/>
          </a:p>
        </p:txBody>
      </p:sp>
      <p:sp>
        <p:nvSpPr>
          <p:cNvPr id="4" name="object 4"/>
          <p:cNvSpPr/>
          <p:nvPr/>
        </p:nvSpPr>
        <p:spPr>
          <a:xfrm>
            <a:off x="3887723" y="6519671"/>
            <a:ext cx="2819400" cy="338455"/>
          </a:xfrm>
          <a:custGeom>
            <a:avLst/>
            <a:gdLst/>
            <a:ahLst/>
            <a:cxnLst/>
            <a:rect l="l" t="t" r="r" b="b"/>
            <a:pathLst>
              <a:path w="2819400" h="338454">
                <a:moveTo>
                  <a:pt x="0" y="338327"/>
                </a:moveTo>
                <a:lnTo>
                  <a:pt x="2819400" y="338327"/>
                </a:lnTo>
                <a:lnTo>
                  <a:pt x="2819400" y="0"/>
                </a:lnTo>
                <a:lnTo>
                  <a:pt x="0" y="0"/>
                </a:lnTo>
                <a:lnTo>
                  <a:pt x="0" y="338327"/>
                </a:lnTo>
                <a:close/>
              </a:path>
            </a:pathLst>
          </a:custGeom>
          <a:solidFill>
            <a:srgbClr val="FFFFFF">
              <a:alpha val="10195"/>
            </a:srgbClr>
          </a:solidFill>
        </p:spPr>
        <p:txBody>
          <a:bodyPr wrap="square" lIns="0" tIns="0" rIns="0" bIns="0" rtlCol="0"/>
          <a:lstStyle/>
          <a:p>
            <a:endParaRPr/>
          </a:p>
        </p:txBody>
      </p:sp>
      <p:sp>
        <p:nvSpPr>
          <p:cNvPr id="5" name="object 5"/>
          <p:cNvSpPr/>
          <p:nvPr/>
        </p:nvSpPr>
        <p:spPr>
          <a:xfrm>
            <a:off x="50292" y="0"/>
            <a:ext cx="9100058" cy="6864349"/>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457200" y="333756"/>
            <a:ext cx="8229600" cy="6186170"/>
          </a:xfrm>
          <a:custGeom>
            <a:avLst/>
            <a:gdLst/>
            <a:ahLst/>
            <a:cxnLst/>
            <a:rect l="l" t="t" r="r" b="b"/>
            <a:pathLst>
              <a:path w="8229600" h="6186170">
                <a:moveTo>
                  <a:pt x="0" y="6185916"/>
                </a:moveTo>
                <a:lnTo>
                  <a:pt x="8229600" y="6185916"/>
                </a:lnTo>
                <a:lnTo>
                  <a:pt x="8229600" y="0"/>
                </a:lnTo>
                <a:lnTo>
                  <a:pt x="0" y="0"/>
                </a:lnTo>
                <a:lnTo>
                  <a:pt x="0" y="6185916"/>
                </a:lnTo>
                <a:close/>
              </a:path>
            </a:pathLst>
          </a:custGeom>
          <a:solidFill>
            <a:srgbClr val="FFFFFF"/>
          </a:solidFill>
        </p:spPr>
        <p:txBody>
          <a:bodyPr wrap="square" lIns="0" tIns="0" rIns="0" bIns="0" rtlCol="0"/>
          <a:lstStyle/>
          <a:p>
            <a:endParaRPr/>
          </a:p>
        </p:txBody>
      </p:sp>
      <p:sp>
        <p:nvSpPr>
          <p:cNvPr id="7" name="object 7"/>
          <p:cNvSpPr/>
          <p:nvPr/>
        </p:nvSpPr>
        <p:spPr>
          <a:xfrm>
            <a:off x="457200" y="333756"/>
            <a:ext cx="8229600" cy="6186170"/>
          </a:xfrm>
          <a:custGeom>
            <a:avLst/>
            <a:gdLst/>
            <a:ahLst/>
            <a:cxnLst/>
            <a:rect l="l" t="t" r="r" b="b"/>
            <a:pathLst>
              <a:path w="8229600" h="6186170">
                <a:moveTo>
                  <a:pt x="0" y="6185916"/>
                </a:moveTo>
                <a:lnTo>
                  <a:pt x="8229600" y="6185916"/>
                </a:lnTo>
                <a:lnTo>
                  <a:pt x="8229600" y="0"/>
                </a:lnTo>
                <a:lnTo>
                  <a:pt x="0" y="0"/>
                </a:lnTo>
                <a:lnTo>
                  <a:pt x="0" y="6185916"/>
                </a:lnTo>
                <a:close/>
              </a:path>
            </a:pathLst>
          </a:custGeom>
          <a:ln w="6096">
            <a:solidFill>
              <a:srgbClr val="000000"/>
            </a:solidFill>
          </a:ln>
        </p:spPr>
        <p:txBody>
          <a:bodyPr wrap="square" lIns="0" tIns="0" rIns="0" bIns="0" rtlCol="0"/>
          <a:lstStyle/>
          <a:p>
            <a:endParaRPr/>
          </a:p>
        </p:txBody>
      </p:sp>
      <p:sp>
        <p:nvSpPr>
          <p:cNvPr id="12" name="object 12"/>
          <p:cNvSpPr txBox="1">
            <a:spLocks noGrp="1"/>
          </p:cNvSpPr>
          <p:nvPr>
            <p:ph type="title"/>
          </p:nvPr>
        </p:nvSpPr>
        <p:spPr>
          <a:xfrm>
            <a:off x="1752600" y="2209800"/>
            <a:ext cx="5660035" cy="1490793"/>
          </a:xfrm>
          <a:prstGeom prst="rect">
            <a:avLst/>
          </a:prstGeom>
        </p:spPr>
        <p:txBody>
          <a:bodyPr vert="horz" wrap="square" lIns="0" tIns="13335" rIns="0" bIns="0" rtlCol="0">
            <a:spAutoFit/>
          </a:bodyPr>
          <a:lstStyle/>
          <a:p>
            <a:pPr marL="12700" algn="ctr">
              <a:lnSpc>
                <a:spcPct val="100000"/>
              </a:lnSpc>
              <a:spcBef>
                <a:spcPts val="105"/>
              </a:spcBef>
            </a:pPr>
            <a:r>
              <a:rPr lang="tr-TR" sz="4800" spc="-10" dirty="0" smtClean="0"/>
              <a:t>ÖRNEK</a:t>
            </a:r>
            <a:r>
              <a:rPr lang="tr-TR" sz="4800" spc="-5" dirty="0" smtClean="0"/>
              <a:t> </a:t>
            </a:r>
            <a:r>
              <a:rPr lang="tr-TR" sz="4800" dirty="0" smtClean="0"/>
              <a:t>REKÜRSİF </a:t>
            </a:r>
            <a:r>
              <a:rPr lang="tr-TR" sz="4800" spc="-5" dirty="0" smtClean="0"/>
              <a:t>PROBLEM</a:t>
            </a:r>
            <a:endParaRPr sz="4800" dirty="0"/>
          </a:p>
        </p:txBody>
      </p:sp>
      <p:sp>
        <p:nvSpPr>
          <p:cNvPr id="16" name="object 16"/>
          <p:cNvSpPr txBox="1"/>
          <p:nvPr/>
        </p:nvSpPr>
        <p:spPr>
          <a:xfrm>
            <a:off x="4729353" y="297941"/>
            <a:ext cx="196215" cy="208279"/>
          </a:xfrm>
          <a:prstGeom prst="rect">
            <a:avLst/>
          </a:prstGeom>
        </p:spPr>
        <p:txBody>
          <a:bodyPr vert="horz" wrap="square" lIns="0" tIns="12700" rIns="0" bIns="0" rtlCol="0">
            <a:spAutoFit/>
          </a:bodyPr>
          <a:lstStyle/>
          <a:p>
            <a:pPr marL="12700">
              <a:lnSpc>
                <a:spcPct val="100000"/>
              </a:lnSpc>
              <a:spcBef>
                <a:spcPts val="100"/>
              </a:spcBef>
            </a:pPr>
            <a:r>
              <a:rPr sz="1200" spc="-5" dirty="0">
                <a:solidFill>
                  <a:srgbClr val="FDFDFD"/>
                </a:solidFill>
                <a:latin typeface="Arial"/>
                <a:cs typeface="Arial"/>
              </a:rPr>
              <a:t>13</a:t>
            </a:r>
            <a:endParaRPr sz="1200">
              <a:latin typeface="Arial"/>
              <a:cs typeface="Arial"/>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231123" y="0"/>
            <a:ext cx="762000" cy="6858000"/>
          </a:xfrm>
          <a:custGeom>
            <a:avLst/>
            <a:gdLst/>
            <a:ahLst/>
            <a:cxnLst/>
            <a:rect l="l" t="t" r="r" b="b"/>
            <a:pathLst>
              <a:path w="762000" h="6858000">
                <a:moveTo>
                  <a:pt x="0" y="6858000"/>
                </a:moveTo>
                <a:lnTo>
                  <a:pt x="762000" y="6858000"/>
                </a:lnTo>
                <a:lnTo>
                  <a:pt x="762000" y="0"/>
                </a:lnTo>
                <a:lnTo>
                  <a:pt x="0" y="0"/>
                </a:lnTo>
                <a:lnTo>
                  <a:pt x="0" y="6858000"/>
                </a:lnTo>
                <a:close/>
              </a:path>
            </a:pathLst>
          </a:custGeom>
          <a:solidFill>
            <a:srgbClr val="FFFFFF">
              <a:alpha val="10195"/>
            </a:srgbClr>
          </a:solidFill>
        </p:spPr>
        <p:txBody>
          <a:bodyPr wrap="square" lIns="0" tIns="0" rIns="0" bIns="0" rtlCol="0"/>
          <a:lstStyle/>
          <a:p>
            <a:endParaRPr/>
          </a:p>
        </p:txBody>
      </p:sp>
      <p:sp>
        <p:nvSpPr>
          <p:cNvPr id="3" name="object 3"/>
          <p:cNvSpPr/>
          <p:nvPr/>
        </p:nvSpPr>
        <p:spPr>
          <a:xfrm>
            <a:off x="3887723" y="0"/>
            <a:ext cx="673735" cy="334010"/>
          </a:xfrm>
          <a:custGeom>
            <a:avLst/>
            <a:gdLst/>
            <a:ahLst/>
            <a:cxnLst/>
            <a:rect l="l" t="t" r="r" b="b"/>
            <a:pathLst>
              <a:path w="673735" h="334010">
                <a:moveTo>
                  <a:pt x="0" y="333756"/>
                </a:moveTo>
                <a:lnTo>
                  <a:pt x="673608" y="333756"/>
                </a:lnTo>
                <a:lnTo>
                  <a:pt x="673608" y="0"/>
                </a:lnTo>
                <a:lnTo>
                  <a:pt x="0" y="0"/>
                </a:lnTo>
                <a:lnTo>
                  <a:pt x="0" y="333756"/>
                </a:lnTo>
                <a:close/>
              </a:path>
            </a:pathLst>
          </a:custGeom>
          <a:solidFill>
            <a:srgbClr val="FFFFFF">
              <a:alpha val="10195"/>
            </a:srgbClr>
          </a:solidFill>
        </p:spPr>
        <p:txBody>
          <a:bodyPr wrap="square" lIns="0" tIns="0" rIns="0" bIns="0" rtlCol="0"/>
          <a:lstStyle/>
          <a:p>
            <a:endParaRPr/>
          </a:p>
        </p:txBody>
      </p:sp>
      <p:sp>
        <p:nvSpPr>
          <p:cNvPr id="4" name="object 4"/>
          <p:cNvSpPr/>
          <p:nvPr/>
        </p:nvSpPr>
        <p:spPr>
          <a:xfrm>
            <a:off x="3887723" y="6519671"/>
            <a:ext cx="2819400" cy="338455"/>
          </a:xfrm>
          <a:custGeom>
            <a:avLst/>
            <a:gdLst/>
            <a:ahLst/>
            <a:cxnLst/>
            <a:rect l="l" t="t" r="r" b="b"/>
            <a:pathLst>
              <a:path w="2819400" h="338454">
                <a:moveTo>
                  <a:pt x="0" y="338327"/>
                </a:moveTo>
                <a:lnTo>
                  <a:pt x="2819400" y="338327"/>
                </a:lnTo>
                <a:lnTo>
                  <a:pt x="2819400" y="0"/>
                </a:lnTo>
                <a:lnTo>
                  <a:pt x="0" y="0"/>
                </a:lnTo>
                <a:lnTo>
                  <a:pt x="0" y="338327"/>
                </a:lnTo>
                <a:close/>
              </a:path>
            </a:pathLst>
          </a:custGeom>
          <a:solidFill>
            <a:srgbClr val="FFFFFF">
              <a:alpha val="10195"/>
            </a:srgbClr>
          </a:solidFill>
        </p:spPr>
        <p:txBody>
          <a:bodyPr wrap="square" lIns="0" tIns="0" rIns="0" bIns="0" rtlCol="0"/>
          <a:lstStyle/>
          <a:p>
            <a:endParaRPr/>
          </a:p>
        </p:txBody>
      </p:sp>
      <p:sp>
        <p:nvSpPr>
          <p:cNvPr id="5" name="object 5"/>
          <p:cNvSpPr/>
          <p:nvPr/>
        </p:nvSpPr>
        <p:spPr>
          <a:xfrm>
            <a:off x="50292" y="0"/>
            <a:ext cx="9100058" cy="6864349"/>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457200" y="333756"/>
            <a:ext cx="8229600" cy="6186170"/>
          </a:xfrm>
          <a:custGeom>
            <a:avLst/>
            <a:gdLst/>
            <a:ahLst/>
            <a:cxnLst/>
            <a:rect l="l" t="t" r="r" b="b"/>
            <a:pathLst>
              <a:path w="8229600" h="6186170">
                <a:moveTo>
                  <a:pt x="0" y="6185916"/>
                </a:moveTo>
                <a:lnTo>
                  <a:pt x="8229600" y="6185916"/>
                </a:lnTo>
                <a:lnTo>
                  <a:pt x="8229600" y="0"/>
                </a:lnTo>
                <a:lnTo>
                  <a:pt x="0" y="0"/>
                </a:lnTo>
                <a:lnTo>
                  <a:pt x="0" y="6185916"/>
                </a:lnTo>
                <a:close/>
              </a:path>
            </a:pathLst>
          </a:custGeom>
          <a:solidFill>
            <a:srgbClr val="FFFFFF"/>
          </a:solidFill>
        </p:spPr>
        <p:txBody>
          <a:bodyPr wrap="square" lIns="0" tIns="0" rIns="0" bIns="0" rtlCol="0"/>
          <a:lstStyle/>
          <a:p>
            <a:endParaRPr/>
          </a:p>
        </p:txBody>
      </p:sp>
      <p:sp>
        <p:nvSpPr>
          <p:cNvPr id="7" name="object 7"/>
          <p:cNvSpPr/>
          <p:nvPr/>
        </p:nvSpPr>
        <p:spPr>
          <a:xfrm>
            <a:off x="457200" y="333756"/>
            <a:ext cx="8229600" cy="6186170"/>
          </a:xfrm>
          <a:custGeom>
            <a:avLst/>
            <a:gdLst/>
            <a:ahLst/>
            <a:cxnLst/>
            <a:rect l="l" t="t" r="r" b="b"/>
            <a:pathLst>
              <a:path w="8229600" h="6186170">
                <a:moveTo>
                  <a:pt x="0" y="6185916"/>
                </a:moveTo>
                <a:lnTo>
                  <a:pt x="8229600" y="6185916"/>
                </a:lnTo>
                <a:lnTo>
                  <a:pt x="8229600" y="0"/>
                </a:lnTo>
                <a:lnTo>
                  <a:pt x="0" y="0"/>
                </a:lnTo>
                <a:lnTo>
                  <a:pt x="0" y="6185916"/>
                </a:lnTo>
                <a:close/>
              </a:path>
            </a:pathLst>
          </a:custGeom>
          <a:ln w="6096">
            <a:solidFill>
              <a:srgbClr val="000000"/>
            </a:solidFill>
          </a:ln>
        </p:spPr>
        <p:txBody>
          <a:bodyPr wrap="square" lIns="0" tIns="0" rIns="0" bIns="0" rtlCol="0"/>
          <a:lstStyle/>
          <a:p>
            <a:endParaRPr/>
          </a:p>
        </p:txBody>
      </p:sp>
      <p:sp>
        <p:nvSpPr>
          <p:cNvPr id="12" name="object 12"/>
          <p:cNvSpPr txBox="1">
            <a:spLocks noGrp="1"/>
          </p:cNvSpPr>
          <p:nvPr>
            <p:ph type="title"/>
          </p:nvPr>
        </p:nvSpPr>
        <p:spPr>
          <a:xfrm>
            <a:off x="1121765" y="990600"/>
            <a:ext cx="2993035" cy="567463"/>
          </a:xfrm>
          <a:prstGeom prst="rect">
            <a:avLst/>
          </a:prstGeom>
        </p:spPr>
        <p:txBody>
          <a:bodyPr vert="horz" wrap="square" lIns="0" tIns="13335" rIns="0" bIns="0" rtlCol="0">
            <a:spAutoFit/>
          </a:bodyPr>
          <a:lstStyle/>
          <a:p>
            <a:pPr marL="12700">
              <a:spcBef>
                <a:spcPts val="105"/>
              </a:spcBef>
            </a:pPr>
            <a:r>
              <a:rPr lang="tr-TR" sz="3600" dirty="0" err="1" smtClean="0"/>
              <a:t>Fibonacci</a:t>
            </a:r>
            <a:r>
              <a:rPr lang="tr-TR" sz="3600" dirty="0" smtClean="0"/>
              <a:t> dizisi</a:t>
            </a:r>
            <a:endParaRPr sz="3600" dirty="0"/>
          </a:p>
        </p:txBody>
      </p:sp>
      <p:sp>
        <p:nvSpPr>
          <p:cNvPr id="13" name="object 13"/>
          <p:cNvSpPr txBox="1"/>
          <p:nvPr/>
        </p:nvSpPr>
        <p:spPr>
          <a:xfrm>
            <a:off x="1121765" y="2337942"/>
            <a:ext cx="6970395" cy="3413755"/>
          </a:xfrm>
          <a:prstGeom prst="rect">
            <a:avLst/>
          </a:prstGeom>
        </p:spPr>
        <p:txBody>
          <a:bodyPr vert="horz" wrap="square" lIns="0" tIns="12700" rIns="0" bIns="0" rtlCol="0">
            <a:spAutoFit/>
          </a:bodyPr>
          <a:lstStyle/>
          <a:p>
            <a:pPr marL="12700">
              <a:lnSpc>
                <a:spcPct val="100000"/>
              </a:lnSpc>
              <a:spcBef>
                <a:spcPts val="100"/>
              </a:spcBef>
              <a:tabLst>
                <a:tab pos="584200" algn="l"/>
              </a:tabLst>
            </a:pPr>
            <a:r>
              <a:rPr sz="1800" spc="20" dirty="0">
                <a:solidFill>
                  <a:srgbClr val="93C500"/>
                </a:solidFill>
                <a:latin typeface="Wingdings 2"/>
                <a:cs typeface="Wingdings 2"/>
              </a:rPr>
              <a:t></a:t>
            </a:r>
            <a:r>
              <a:rPr sz="1800" spc="20" dirty="0">
                <a:solidFill>
                  <a:srgbClr val="93C500"/>
                </a:solidFill>
                <a:latin typeface="Times New Roman"/>
                <a:cs typeface="Times New Roman"/>
              </a:rPr>
              <a:t>	</a:t>
            </a:r>
            <a:r>
              <a:rPr lang="tr-TR" sz="2400" b="1" dirty="0" smtClean="0"/>
              <a:t> </a:t>
            </a:r>
            <a:r>
              <a:rPr lang="tr-TR" sz="2400" b="1" dirty="0" err="1" smtClean="0"/>
              <a:t>Fibonacci</a:t>
            </a:r>
            <a:r>
              <a:rPr lang="tr-TR" sz="2400" b="1" dirty="0" smtClean="0"/>
              <a:t> dizisi</a:t>
            </a:r>
            <a:r>
              <a:rPr lang="tr-TR" sz="2400" dirty="0" smtClean="0"/>
              <a:t>, her sayının kendinden önceki ile toplanması sonucu oluşan bir sayı dizisidir. </a:t>
            </a:r>
          </a:p>
          <a:p>
            <a:pPr marL="12700">
              <a:lnSpc>
                <a:spcPct val="100000"/>
              </a:lnSpc>
              <a:spcBef>
                <a:spcPts val="100"/>
              </a:spcBef>
              <a:tabLst>
                <a:tab pos="584200" algn="l"/>
              </a:tabLst>
            </a:pPr>
            <a:endParaRPr lang="tr-TR" sz="2400" dirty="0" smtClean="0"/>
          </a:p>
          <a:p>
            <a:pPr marL="12700">
              <a:lnSpc>
                <a:spcPct val="100000"/>
              </a:lnSpc>
              <a:spcBef>
                <a:spcPts val="100"/>
              </a:spcBef>
              <a:tabLst>
                <a:tab pos="584200" algn="l"/>
              </a:tabLst>
            </a:pPr>
            <a:endParaRPr lang="tr-TR" sz="2400" dirty="0" smtClean="0"/>
          </a:p>
          <a:p>
            <a:pPr marL="12700">
              <a:lnSpc>
                <a:spcPct val="100000"/>
              </a:lnSpc>
              <a:spcBef>
                <a:spcPts val="100"/>
              </a:spcBef>
              <a:tabLst>
                <a:tab pos="584200" algn="l"/>
              </a:tabLst>
            </a:pPr>
            <a:endParaRPr lang="tr-TR" sz="2400" dirty="0" smtClean="0"/>
          </a:p>
          <a:p>
            <a:pPr marL="12700">
              <a:lnSpc>
                <a:spcPct val="100000"/>
              </a:lnSpc>
              <a:spcBef>
                <a:spcPts val="100"/>
              </a:spcBef>
              <a:tabLst>
                <a:tab pos="584200" algn="l"/>
              </a:tabLst>
            </a:pPr>
            <a:endParaRPr lang="tr-TR" sz="2400" dirty="0" smtClean="0"/>
          </a:p>
          <a:p>
            <a:pPr marL="12700">
              <a:lnSpc>
                <a:spcPct val="100000"/>
              </a:lnSpc>
              <a:spcBef>
                <a:spcPts val="100"/>
              </a:spcBef>
              <a:tabLst>
                <a:tab pos="584200" algn="l"/>
              </a:tabLst>
            </a:pPr>
            <a:endParaRPr lang="tr-TR" sz="2400" dirty="0" smtClean="0"/>
          </a:p>
          <a:p>
            <a:pPr marL="12700">
              <a:lnSpc>
                <a:spcPct val="100000"/>
              </a:lnSpc>
              <a:spcBef>
                <a:spcPts val="100"/>
              </a:spcBef>
              <a:tabLst>
                <a:tab pos="584200" algn="l"/>
              </a:tabLst>
            </a:pPr>
            <a:r>
              <a:rPr lang="tr-TR" sz="2400" dirty="0" smtClean="0"/>
              <a:t>Belirlenen terim sayısı kadar </a:t>
            </a:r>
            <a:r>
              <a:rPr lang="tr-TR" sz="2400" dirty="0" err="1" smtClean="0"/>
              <a:t>fibonacci</a:t>
            </a:r>
            <a:r>
              <a:rPr lang="tr-TR" sz="2400" dirty="0" smtClean="0"/>
              <a:t> sayısı yazdıran programı </a:t>
            </a:r>
            <a:r>
              <a:rPr lang="tr-TR" sz="2400" dirty="0" err="1" smtClean="0"/>
              <a:t>rekürsif</a:t>
            </a:r>
            <a:r>
              <a:rPr lang="tr-TR" sz="2400" dirty="0" smtClean="0"/>
              <a:t> kodlayınız.</a:t>
            </a:r>
          </a:p>
        </p:txBody>
      </p:sp>
      <p:sp>
        <p:nvSpPr>
          <p:cNvPr id="20" name="object 20"/>
          <p:cNvSpPr txBox="1"/>
          <p:nvPr/>
        </p:nvSpPr>
        <p:spPr>
          <a:xfrm>
            <a:off x="4729353" y="297941"/>
            <a:ext cx="196215" cy="208279"/>
          </a:xfrm>
          <a:prstGeom prst="rect">
            <a:avLst/>
          </a:prstGeom>
        </p:spPr>
        <p:txBody>
          <a:bodyPr vert="horz" wrap="square" lIns="0" tIns="12700" rIns="0" bIns="0" rtlCol="0">
            <a:spAutoFit/>
          </a:bodyPr>
          <a:lstStyle/>
          <a:p>
            <a:pPr marL="12700">
              <a:lnSpc>
                <a:spcPct val="100000"/>
              </a:lnSpc>
              <a:spcBef>
                <a:spcPts val="100"/>
              </a:spcBef>
            </a:pPr>
            <a:r>
              <a:rPr sz="1200" spc="-5" dirty="0">
                <a:solidFill>
                  <a:srgbClr val="FDFDFD"/>
                </a:solidFill>
                <a:latin typeface="Arial"/>
                <a:cs typeface="Arial"/>
              </a:rPr>
              <a:t>18</a:t>
            </a:r>
            <a:endParaRPr sz="1200">
              <a:latin typeface="Arial"/>
              <a:cs typeface="Arial"/>
            </a:endParaRPr>
          </a:p>
        </p:txBody>
      </p:sp>
      <p:pic>
        <p:nvPicPr>
          <p:cNvPr id="1026" name="Picture 2"/>
          <p:cNvPicPr>
            <a:picLocks noChangeAspect="1" noChangeArrowheads="1"/>
          </p:cNvPicPr>
          <p:nvPr/>
        </p:nvPicPr>
        <p:blipFill>
          <a:blip r:embed="rId3" cstate="print"/>
          <a:srcRect/>
          <a:stretch>
            <a:fillRect/>
          </a:stretch>
        </p:blipFill>
        <p:spPr bwMode="auto">
          <a:xfrm>
            <a:off x="2590800" y="3276600"/>
            <a:ext cx="3924300" cy="10668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231123" y="0"/>
            <a:ext cx="762000" cy="6858000"/>
          </a:xfrm>
          <a:custGeom>
            <a:avLst/>
            <a:gdLst/>
            <a:ahLst/>
            <a:cxnLst/>
            <a:rect l="l" t="t" r="r" b="b"/>
            <a:pathLst>
              <a:path w="762000" h="6858000">
                <a:moveTo>
                  <a:pt x="0" y="6858000"/>
                </a:moveTo>
                <a:lnTo>
                  <a:pt x="762000" y="6858000"/>
                </a:lnTo>
                <a:lnTo>
                  <a:pt x="762000" y="0"/>
                </a:lnTo>
                <a:lnTo>
                  <a:pt x="0" y="0"/>
                </a:lnTo>
                <a:lnTo>
                  <a:pt x="0" y="6858000"/>
                </a:lnTo>
                <a:close/>
              </a:path>
            </a:pathLst>
          </a:custGeom>
          <a:solidFill>
            <a:srgbClr val="FFFFFF">
              <a:alpha val="10195"/>
            </a:srgbClr>
          </a:solidFill>
        </p:spPr>
        <p:txBody>
          <a:bodyPr wrap="square" lIns="0" tIns="0" rIns="0" bIns="0" rtlCol="0"/>
          <a:lstStyle/>
          <a:p>
            <a:endParaRPr/>
          </a:p>
        </p:txBody>
      </p:sp>
      <p:sp>
        <p:nvSpPr>
          <p:cNvPr id="3" name="object 3"/>
          <p:cNvSpPr/>
          <p:nvPr/>
        </p:nvSpPr>
        <p:spPr>
          <a:xfrm>
            <a:off x="3887723" y="0"/>
            <a:ext cx="673735" cy="334010"/>
          </a:xfrm>
          <a:custGeom>
            <a:avLst/>
            <a:gdLst/>
            <a:ahLst/>
            <a:cxnLst/>
            <a:rect l="l" t="t" r="r" b="b"/>
            <a:pathLst>
              <a:path w="673735" h="334010">
                <a:moveTo>
                  <a:pt x="0" y="333756"/>
                </a:moveTo>
                <a:lnTo>
                  <a:pt x="673608" y="333756"/>
                </a:lnTo>
                <a:lnTo>
                  <a:pt x="673608" y="0"/>
                </a:lnTo>
                <a:lnTo>
                  <a:pt x="0" y="0"/>
                </a:lnTo>
                <a:lnTo>
                  <a:pt x="0" y="333756"/>
                </a:lnTo>
                <a:close/>
              </a:path>
            </a:pathLst>
          </a:custGeom>
          <a:solidFill>
            <a:srgbClr val="FFFFFF">
              <a:alpha val="10195"/>
            </a:srgbClr>
          </a:solidFill>
        </p:spPr>
        <p:txBody>
          <a:bodyPr wrap="square" lIns="0" tIns="0" rIns="0" bIns="0" rtlCol="0"/>
          <a:lstStyle/>
          <a:p>
            <a:endParaRPr/>
          </a:p>
        </p:txBody>
      </p:sp>
      <p:sp>
        <p:nvSpPr>
          <p:cNvPr id="4" name="object 4"/>
          <p:cNvSpPr/>
          <p:nvPr/>
        </p:nvSpPr>
        <p:spPr>
          <a:xfrm>
            <a:off x="3887723" y="6519671"/>
            <a:ext cx="2819400" cy="338455"/>
          </a:xfrm>
          <a:custGeom>
            <a:avLst/>
            <a:gdLst/>
            <a:ahLst/>
            <a:cxnLst/>
            <a:rect l="l" t="t" r="r" b="b"/>
            <a:pathLst>
              <a:path w="2819400" h="338454">
                <a:moveTo>
                  <a:pt x="0" y="338327"/>
                </a:moveTo>
                <a:lnTo>
                  <a:pt x="2819400" y="338327"/>
                </a:lnTo>
                <a:lnTo>
                  <a:pt x="2819400" y="0"/>
                </a:lnTo>
                <a:lnTo>
                  <a:pt x="0" y="0"/>
                </a:lnTo>
                <a:lnTo>
                  <a:pt x="0" y="338327"/>
                </a:lnTo>
                <a:close/>
              </a:path>
            </a:pathLst>
          </a:custGeom>
          <a:solidFill>
            <a:srgbClr val="FFFFFF">
              <a:alpha val="10195"/>
            </a:srgbClr>
          </a:solidFill>
        </p:spPr>
        <p:txBody>
          <a:bodyPr wrap="square" lIns="0" tIns="0" rIns="0" bIns="0" rtlCol="0"/>
          <a:lstStyle/>
          <a:p>
            <a:endParaRPr/>
          </a:p>
        </p:txBody>
      </p:sp>
      <p:sp>
        <p:nvSpPr>
          <p:cNvPr id="5" name="object 5"/>
          <p:cNvSpPr/>
          <p:nvPr/>
        </p:nvSpPr>
        <p:spPr>
          <a:xfrm>
            <a:off x="50292" y="0"/>
            <a:ext cx="9100058" cy="6864349"/>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457200" y="333756"/>
            <a:ext cx="8229600" cy="6186170"/>
          </a:xfrm>
          <a:custGeom>
            <a:avLst/>
            <a:gdLst/>
            <a:ahLst/>
            <a:cxnLst/>
            <a:rect l="l" t="t" r="r" b="b"/>
            <a:pathLst>
              <a:path w="8229600" h="6186170">
                <a:moveTo>
                  <a:pt x="0" y="6185916"/>
                </a:moveTo>
                <a:lnTo>
                  <a:pt x="8229600" y="6185916"/>
                </a:lnTo>
                <a:lnTo>
                  <a:pt x="8229600" y="0"/>
                </a:lnTo>
                <a:lnTo>
                  <a:pt x="0" y="0"/>
                </a:lnTo>
                <a:lnTo>
                  <a:pt x="0" y="6185916"/>
                </a:lnTo>
                <a:close/>
              </a:path>
            </a:pathLst>
          </a:custGeom>
          <a:solidFill>
            <a:srgbClr val="FFFFFF"/>
          </a:solidFill>
        </p:spPr>
        <p:txBody>
          <a:bodyPr wrap="square" lIns="0" tIns="0" rIns="0" bIns="0" rtlCol="0"/>
          <a:lstStyle/>
          <a:p>
            <a:endParaRPr/>
          </a:p>
        </p:txBody>
      </p:sp>
      <p:sp>
        <p:nvSpPr>
          <p:cNvPr id="7" name="object 7"/>
          <p:cNvSpPr/>
          <p:nvPr/>
        </p:nvSpPr>
        <p:spPr>
          <a:xfrm>
            <a:off x="457200" y="333756"/>
            <a:ext cx="8229600" cy="6186170"/>
          </a:xfrm>
          <a:custGeom>
            <a:avLst/>
            <a:gdLst/>
            <a:ahLst/>
            <a:cxnLst/>
            <a:rect l="l" t="t" r="r" b="b"/>
            <a:pathLst>
              <a:path w="8229600" h="6186170">
                <a:moveTo>
                  <a:pt x="0" y="6185916"/>
                </a:moveTo>
                <a:lnTo>
                  <a:pt x="8229600" y="6185916"/>
                </a:lnTo>
                <a:lnTo>
                  <a:pt x="8229600" y="0"/>
                </a:lnTo>
                <a:lnTo>
                  <a:pt x="0" y="0"/>
                </a:lnTo>
                <a:lnTo>
                  <a:pt x="0" y="6185916"/>
                </a:lnTo>
                <a:close/>
              </a:path>
            </a:pathLst>
          </a:custGeom>
          <a:ln w="6096">
            <a:solidFill>
              <a:srgbClr val="000000"/>
            </a:solidFill>
          </a:ln>
        </p:spPr>
        <p:txBody>
          <a:bodyPr wrap="square" lIns="0" tIns="0" rIns="0" bIns="0" rtlCol="0"/>
          <a:lstStyle/>
          <a:p>
            <a:endParaRPr/>
          </a:p>
        </p:txBody>
      </p:sp>
      <p:sp>
        <p:nvSpPr>
          <p:cNvPr id="12" name="object 12"/>
          <p:cNvSpPr txBox="1">
            <a:spLocks noGrp="1"/>
          </p:cNvSpPr>
          <p:nvPr>
            <p:ph type="title"/>
          </p:nvPr>
        </p:nvSpPr>
        <p:spPr>
          <a:xfrm>
            <a:off x="1121765" y="1048258"/>
            <a:ext cx="5050790" cy="566181"/>
          </a:xfrm>
          <a:prstGeom prst="rect">
            <a:avLst/>
          </a:prstGeom>
        </p:spPr>
        <p:txBody>
          <a:bodyPr vert="horz" wrap="square" lIns="0" tIns="12065" rIns="0" bIns="0" rtlCol="0">
            <a:spAutoFit/>
          </a:bodyPr>
          <a:lstStyle/>
          <a:p>
            <a:pPr marL="12700">
              <a:lnSpc>
                <a:spcPct val="100000"/>
              </a:lnSpc>
              <a:spcBef>
                <a:spcPts val="95"/>
              </a:spcBef>
            </a:pPr>
            <a:r>
              <a:rPr lang="tr-TR" sz="3600" dirty="0" smtClean="0"/>
              <a:t>REKÜRSİF YAPILAR</a:t>
            </a:r>
            <a:endParaRPr sz="3400" dirty="0"/>
          </a:p>
        </p:txBody>
      </p:sp>
      <p:sp>
        <p:nvSpPr>
          <p:cNvPr id="13" name="object 13"/>
          <p:cNvSpPr txBox="1"/>
          <p:nvPr/>
        </p:nvSpPr>
        <p:spPr>
          <a:xfrm>
            <a:off x="933169" y="1752600"/>
            <a:ext cx="7226559" cy="4257576"/>
          </a:xfrm>
          <a:prstGeom prst="rect">
            <a:avLst/>
          </a:prstGeom>
        </p:spPr>
        <p:txBody>
          <a:bodyPr vert="horz" wrap="square" lIns="0" tIns="12700" rIns="0" bIns="0" rtlCol="0" anchor="t">
            <a:spAutoFit/>
          </a:bodyPr>
          <a:lstStyle/>
          <a:p>
            <a:r>
              <a:rPr sz="2500" spc="20" dirty="0">
                <a:solidFill>
                  <a:srgbClr val="93C500"/>
                </a:solidFill>
                <a:latin typeface="Wingdings 2"/>
                <a:cs typeface="Wingdings 2"/>
              </a:rPr>
              <a:t></a:t>
            </a:r>
            <a:r>
              <a:rPr sz="2500" dirty="0">
                <a:solidFill>
                  <a:srgbClr val="93C500"/>
                </a:solidFill>
                <a:latin typeface="Times New Roman"/>
                <a:cs typeface="Times New Roman"/>
              </a:rPr>
              <a:t> </a:t>
            </a:r>
            <a:r>
              <a:rPr lang="tr-TR" sz="2500" dirty="0" smtClean="0"/>
              <a:t>Çoğunlukla, </a:t>
            </a:r>
            <a:r>
              <a:rPr lang="tr-TR" sz="2500" dirty="0" err="1" smtClean="0"/>
              <a:t>iteratif</a:t>
            </a:r>
            <a:r>
              <a:rPr lang="tr-TR" sz="2500" dirty="0" smtClean="0"/>
              <a:t> olarak çözülebilen problemler, </a:t>
            </a:r>
            <a:r>
              <a:rPr lang="tr-TR" sz="2500" dirty="0" err="1" smtClean="0"/>
              <a:t>özyineli</a:t>
            </a:r>
            <a:r>
              <a:rPr lang="tr-TR" sz="2500" dirty="0" smtClean="0"/>
              <a:t> fonksiyonlarla çok daha kısa kod yazarak olarak çözülebilir. </a:t>
            </a:r>
          </a:p>
          <a:p>
            <a:endParaRPr lang="en-US" sz="2500" dirty="0">
              <a:ea typeface="+mn-lt"/>
              <a:cs typeface="+mn-lt"/>
            </a:endParaRPr>
          </a:p>
          <a:p>
            <a:pPr marL="12700">
              <a:spcBef>
                <a:spcPts val="100"/>
              </a:spcBef>
            </a:pPr>
            <a:r>
              <a:rPr lang="tr-TR" sz="2500" dirty="0" smtClean="0">
                <a:solidFill>
                  <a:srgbClr val="93C500"/>
                </a:solidFill>
                <a:latin typeface="Wingdings 2"/>
                <a:ea typeface="+mn-lt"/>
                <a:cs typeface="+mn-lt"/>
                <a:sym typeface="Wingdings 2"/>
              </a:rPr>
              <a:t></a:t>
            </a:r>
            <a:r>
              <a:rPr lang="tr-TR" sz="2500" dirty="0" smtClean="0"/>
              <a:t> Matematikçi </a:t>
            </a:r>
            <a:r>
              <a:rPr lang="tr-TR" sz="2500" dirty="0" err="1" smtClean="0"/>
              <a:t>Alonzo</a:t>
            </a:r>
            <a:r>
              <a:rPr lang="tr-TR" sz="2500" dirty="0" smtClean="0"/>
              <a:t> </a:t>
            </a:r>
            <a:r>
              <a:rPr lang="tr-TR" sz="2500" dirty="0" err="1" smtClean="0"/>
              <a:t>Church</a:t>
            </a:r>
            <a:r>
              <a:rPr lang="tr-TR" sz="2500" dirty="0" smtClean="0"/>
              <a:t> tarafından 1930'larda matematiğin temelleri üzerine bir araştırma olarak ortaya konulan </a:t>
            </a:r>
            <a:r>
              <a:rPr lang="tr-TR" sz="2500" dirty="0" err="1" smtClean="0"/>
              <a:t>Lambda</a:t>
            </a:r>
            <a:r>
              <a:rPr lang="tr-TR" sz="2500" dirty="0" smtClean="0"/>
              <a:t> </a:t>
            </a:r>
            <a:r>
              <a:rPr lang="tr-TR" sz="2500" dirty="0" err="1" smtClean="0"/>
              <a:t>calculus</a:t>
            </a:r>
            <a:r>
              <a:rPr lang="tr-TR" sz="2500" dirty="0" smtClean="0"/>
              <a:t> </a:t>
            </a:r>
            <a:r>
              <a:rPr lang="tr-TR" sz="2500" dirty="0" err="1" smtClean="0"/>
              <a:t>lada</a:t>
            </a:r>
            <a:r>
              <a:rPr lang="tr-TR" sz="2500" dirty="0" smtClean="0"/>
              <a:t> matematiksel olarak bu işlem gerçekleştirilebilmektedir. Değişkenlerin yer değiştirmesi yoluyla fonksiyon indirgemesi kullanılarak hesaplama yapılır ve ifade indirgenemeyecek hale geldiğinde işletim sonlandırılır. </a:t>
            </a:r>
          </a:p>
        </p:txBody>
      </p:sp>
      <p:sp>
        <p:nvSpPr>
          <p:cNvPr id="20" name="object 20"/>
          <p:cNvSpPr txBox="1"/>
          <p:nvPr/>
        </p:nvSpPr>
        <p:spPr>
          <a:xfrm>
            <a:off x="4729353" y="297941"/>
            <a:ext cx="110489" cy="208279"/>
          </a:xfrm>
          <a:prstGeom prst="rect">
            <a:avLst/>
          </a:prstGeom>
        </p:spPr>
        <p:txBody>
          <a:bodyPr vert="horz" wrap="square" lIns="0" tIns="12700" rIns="0" bIns="0" rtlCol="0">
            <a:spAutoFit/>
          </a:bodyPr>
          <a:lstStyle/>
          <a:p>
            <a:pPr marL="12700">
              <a:lnSpc>
                <a:spcPct val="100000"/>
              </a:lnSpc>
              <a:spcBef>
                <a:spcPts val="100"/>
              </a:spcBef>
            </a:pPr>
            <a:r>
              <a:rPr sz="1200" spc="-5" dirty="0">
                <a:solidFill>
                  <a:srgbClr val="FDFDFD"/>
                </a:solidFill>
                <a:latin typeface="Arial"/>
                <a:cs typeface="Arial"/>
              </a:rPr>
              <a:t>2</a:t>
            </a:r>
            <a:endParaRPr sz="1200">
              <a:latin typeface="Arial"/>
              <a:cs typeface="Arial"/>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231123" y="0"/>
            <a:ext cx="762000" cy="6858000"/>
          </a:xfrm>
          <a:custGeom>
            <a:avLst/>
            <a:gdLst/>
            <a:ahLst/>
            <a:cxnLst/>
            <a:rect l="l" t="t" r="r" b="b"/>
            <a:pathLst>
              <a:path w="762000" h="6858000">
                <a:moveTo>
                  <a:pt x="0" y="6858000"/>
                </a:moveTo>
                <a:lnTo>
                  <a:pt x="762000" y="6858000"/>
                </a:lnTo>
                <a:lnTo>
                  <a:pt x="762000" y="0"/>
                </a:lnTo>
                <a:lnTo>
                  <a:pt x="0" y="0"/>
                </a:lnTo>
                <a:lnTo>
                  <a:pt x="0" y="6858000"/>
                </a:lnTo>
                <a:close/>
              </a:path>
            </a:pathLst>
          </a:custGeom>
          <a:solidFill>
            <a:srgbClr val="FFFFFF">
              <a:alpha val="10195"/>
            </a:srgbClr>
          </a:solidFill>
        </p:spPr>
        <p:txBody>
          <a:bodyPr wrap="square" lIns="0" tIns="0" rIns="0" bIns="0" rtlCol="0"/>
          <a:lstStyle/>
          <a:p>
            <a:endParaRPr/>
          </a:p>
        </p:txBody>
      </p:sp>
      <p:sp>
        <p:nvSpPr>
          <p:cNvPr id="3" name="object 3"/>
          <p:cNvSpPr/>
          <p:nvPr/>
        </p:nvSpPr>
        <p:spPr>
          <a:xfrm>
            <a:off x="3887723" y="0"/>
            <a:ext cx="673735" cy="334010"/>
          </a:xfrm>
          <a:custGeom>
            <a:avLst/>
            <a:gdLst/>
            <a:ahLst/>
            <a:cxnLst/>
            <a:rect l="l" t="t" r="r" b="b"/>
            <a:pathLst>
              <a:path w="673735" h="334010">
                <a:moveTo>
                  <a:pt x="0" y="333756"/>
                </a:moveTo>
                <a:lnTo>
                  <a:pt x="673608" y="333756"/>
                </a:lnTo>
                <a:lnTo>
                  <a:pt x="673608" y="0"/>
                </a:lnTo>
                <a:lnTo>
                  <a:pt x="0" y="0"/>
                </a:lnTo>
                <a:lnTo>
                  <a:pt x="0" y="333756"/>
                </a:lnTo>
                <a:close/>
              </a:path>
            </a:pathLst>
          </a:custGeom>
          <a:solidFill>
            <a:srgbClr val="FFFFFF">
              <a:alpha val="10195"/>
            </a:srgbClr>
          </a:solidFill>
        </p:spPr>
        <p:txBody>
          <a:bodyPr wrap="square" lIns="0" tIns="0" rIns="0" bIns="0" rtlCol="0"/>
          <a:lstStyle/>
          <a:p>
            <a:endParaRPr/>
          </a:p>
        </p:txBody>
      </p:sp>
      <p:sp>
        <p:nvSpPr>
          <p:cNvPr id="4" name="object 4"/>
          <p:cNvSpPr/>
          <p:nvPr/>
        </p:nvSpPr>
        <p:spPr>
          <a:xfrm>
            <a:off x="3887723" y="6519671"/>
            <a:ext cx="2819400" cy="338455"/>
          </a:xfrm>
          <a:custGeom>
            <a:avLst/>
            <a:gdLst/>
            <a:ahLst/>
            <a:cxnLst/>
            <a:rect l="l" t="t" r="r" b="b"/>
            <a:pathLst>
              <a:path w="2819400" h="338454">
                <a:moveTo>
                  <a:pt x="0" y="338327"/>
                </a:moveTo>
                <a:lnTo>
                  <a:pt x="2819400" y="338327"/>
                </a:lnTo>
                <a:lnTo>
                  <a:pt x="2819400" y="0"/>
                </a:lnTo>
                <a:lnTo>
                  <a:pt x="0" y="0"/>
                </a:lnTo>
                <a:lnTo>
                  <a:pt x="0" y="338327"/>
                </a:lnTo>
                <a:close/>
              </a:path>
            </a:pathLst>
          </a:custGeom>
          <a:solidFill>
            <a:srgbClr val="FFFFFF">
              <a:alpha val="10195"/>
            </a:srgbClr>
          </a:solidFill>
        </p:spPr>
        <p:txBody>
          <a:bodyPr wrap="square" lIns="0" tIns="0" rIns="0" bIns="0" rtlCol="0"/>
          <a:lstStyle/>
          <a:p>
            <a:endParaRPr/>
          </a:p>
        </p:txBody>
      </p:sp>
      <p:sp>
        <p:nvSpPr>
          <p:cNvPr id="5" name="object 5"/>
          <p:cNvSpPr/>
          <p:nvPr/>
        </p:nvSpPr>
        <p:spPr>
          <a:xfrm>
            <a:off x="50292" y="0"/>
            <a:ext cx="9100058" cy="6864349"/>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457200" y="333756"/>
            <a:ext cx="8229600" cy="6186170"/>
          </a:xfrm>
          <a:custGeom>
            <a:avLst/>
            <a:gdLst/>
            <a:ahLst/>
            <a:cxnLst/>
            <a:rect l="l" t="t" r="r" b="b"/>
            <a:pathLst>
              <a:path w="8229600" h="6186170">
                <a:moveTo>
                  <a:pt x="0" y="6185916"/>
                </a:moveTo>
                <a:lnTo>
                  <a:pt x="8229600" y="6185916"/>
                </a:lnTo>
                <a:lnTo>
                  <a:pt x="8229600" y="0"/>
                </a:lnTo>
                <a:lnTo>
                  <a:pt x="0" y="0"/>
                </a:lnTo>
                <a:lnTo>
                  <a:pt x="0" y="6185916"/>
                </a:lnTo>
                <a:close/>
              </a:path>
            </a:pathLst>
          </a:custGeom>
          <a:solidFill>
            <a:srgbClr val="FFFFFF"/>
          </a:solidFill>
        </p:spPr>
        <p:txBody>
          <a:bodyPr wrap="square" lIns="0" tIns="0" rIns="0" bIns="0" rtlCol="0"/>
          <a:lstStyle/>
          <a:p>
            <a:endParaRPr/>
          </a:p>
        </p:txBody>
      </p:sp>
      <p:sp>
        <p:nvSpPr>
          <p:cNvPr id="7" name="object 7"/>
          <p:cNvSpPr/>
          <p:nvPr/>
        </p:nvSpPr>
        <p:spPr>
          <a:xfrm>
            <a:off x="457200" y="333756"/>
            <a:ext cx="8229600" cy="6186170"/>
          </a:xfrm>
          <a:custGeom>
            <a:avLst/>
            <a:gdLst/>
            <a:ahLst/>
            <a:cxnLst/>
            <a:rect l="l" t="t" r="r" b="b"/>
            <a:pathLst>
              <a:path w="8229600" h="6186170">
                <a:moveTo>
                  <a:pt x="0" y="6185916"/>
                </a:moveTo>
                <a:lnTo>
                  <a:pt x="8229600" y="6185916"/>
                </a:lnTo>
                <a:lnTo>
                  <a:pt x="8229600" y="0"/>
                </a:lnTo>
                <a:lnTo>
                  <a:pt x="0" y="0"/>
                </a:lnTo>
                <a:lnTo>
                  <a:pt x="0" y="6185916"/>
                </a:lnTo>
                <a:close/>
              </a:path>
            </a:pathLst>
          </a:custGeom>
          <a:ln w="6096">
            <a:solidFill>
              <a:srgbClr val="000000"/>
            </a:solidFill>
          </a:ln>
        </p:spPr>
        <p:txBody>
          <a:bodyPr wrap="square" lIns="0" tIns="0" rIns="0" bIns="0" rtlCol="0"/>
          <a:lstStyle/>
          <a:p>
            <a:endParaRPr/>
          </a:p>
        </p:txBody>
      </p:sp>
      <p:sp>
        <p:nvSpPr>
          <p:cNvPr id="12" name="object 12"/>
          <p:cNvSpPr txBox="1">
            <a:spLocks noGrp="1"/>
          </p:cNvSpPr>
          <p:nvPr>
            <p:ph type="title"/>
          </p:nvPr>
        </p:nvSpPr>
        <p:spPr>
          <a:xfrm>
            <a:off x="1121765" y="1048258"/>
            <a:ext cx="5050790" cy="566181"/>
          </a:xfrm>
          <a:prstGeom prst="rect">
            <a:avLst/>
          </a:prstGeom>
        </p:spPr>
        <p:txBody>
          <a:bodyPr vert="horz" wrap="square" lIns="0" tIns="12065" rIns="0" bIns="0" rtlCol="0">
            <a:spAutoFit/>
          </a:bodyPr>
          <a:lstStyle/>
          <a:p>
            <a:pPr marL="12700">
              <a:lnSpc>
                <a:spcPct val="100000"/>
              </a:lnSpc>
              <a:spcBef>
                <a:spcPts val="95"/>
              </a:spcBef>
            </a:pPr>
            <a:r>
              <a:rPr lang="tr-TR" sz="3600" dirty="0" smtClean="0"/>
              <a:t>REKÜRSİF YAPILAR</a:t>
            </a:r>
            <a:endParaRPr sz="3400" dirty="0"/>
          </a:p>
        </p:txBody>
      </p:sp>
      <p:sp>
        <p:nvSpPr>
          <p:cNvPr id="13" name="object 13"/>
          <p:cNvSpPr txBox="1"/>
          <p:nvPr/>
        </p:nvSpPr>
        <p:spPr>
          <a:xfrm>
            <a:off x="933169" y="1905000"/>
            <a:ext cx="7226559" cy="2413481"/>
          </a:xfrm>
          <a:prstGeom prst="rect">
            <a:avLst/>
          </a:prstGeom>
        </p:spPr>
        <p:txBody>
          <a:bodyPr vert="horz" wrap="square" lIns="0" tIns="12700" rIns="0" bIns="0" rtlCol="0" anchor="t">
            <a:spAutoFit/>
          </a:bodyPr>
          <a:lstStyle/>
          <a:p>
            <a:r>
              <a:rPr sz="2600" spc="20" dirty="0" smtClean="0">
                <a:solidFill>
                  <a:srgbClr val="93C500"/>
                </a:solidFill>
                <a:latin typeface="Wingdings 2"/>
                <a:cs typeface="Wingdings 2"/>
              </a:rPr>
              <a:t></a:t>
            </a:r>
            <a:r>
              <a:rPr lang="tr-TR" sz="2600" dirty="0" smtClean="0"/>
              <a:t>Bilgisayar bilimi açısından özyineleme tanımı, bir fonksiyonun görevini yapabilmesi için kendi kendini çağırması şeklinde yapılmaktadır. Başka bir ifadeyle özyineleme, belirli bir koşul karşılanana kadar kendisini bir veya daha fazla kez çağıran işlev veya algoritmayı kullanan bir programlama tekniğidir.</a:t>
            </a:r>
          </a:p>
        </p:txBody>
      </p:sp>
      <p:sp>
        <p:nvSpPr>
          <p:cNvPr id="20" name="object 20"/>
          <p:cNvSpPr txBox="1"/>
          <p:nvPr/>
        </p:nvSpPr>
        <p:spPr>
          <a:xfrm>
            <a:off x="4729353" y="297941"/>
            <a:ext cx="110489" cy="208279"/>
          </a:xfrm>
          <a:prstGeom prst="rect">
            <a:avLst/>
          </a:prstGeom>
        </p:spPr>
        <p:txBody>
          <a:bodyPr vert="horz" wrap="square" lIns="0" tIns="12700" rIns="0" bIns="0" rtlCol="0">
            <a:spAutoFit/>
          </a:bodyPr>
          <a:lstStyle/>
          <a:p>
            <a:pPr marL="12700">
              <a:lnSpc>
                <a:spcPct val="100000"/>
              </a:lnSpc>
              <a:spcBef>
                <a:spcPts val="100"/>
              </a:spcBef>
            </a:pPr>
            <a:r>
              <a:rPr sz="1200" spc="-5" dirty="0">
                <a:solidFill>
                  <a:srgbClr val="FDFDFD"/>
                </a:solidFill>
                <a:latin typeface="Arial"/>
                <a:cs typeface="Arial"/>
              </a:rPr>
              <a:t>2</a:t>
            </a:r>
            <a:endParaRPr sz="1200">
              <a:latin typeface="Arial"/>
              <a:cs typeface="Arial"/>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231123" y="0"/>
            <a:ext cx="762000" cy="6858000"/>
          </a:xfrm>
          <a:custGeom>
            <a:avLst/>
            <a:gdLst/>
            <a:ahLst/>
            <a:cxnLst/>
            <a:rect l="l" t="t" r="r" b="b"/>
            <a:pathLst>
              <a:path w="762000" h="6858000">
                <a:moveTo>
                  <a:pt x="0" y="6858000"/>
                </a:moveTo>
                <a:lnTo>
                  <a:pt x="762000" y="6858000"/>
                </a:lnTo>
                <a:lnTo>
                  <a:pt x="762000" y="0"/>
                </a:lnTo>
                <a:lnTo>
                  <a:pt x="0" y="0"/>
                </a:lnTo>
                <a:lnTo>
                  <a:pt x="0" y="6858000"/>
                </a:lnTo>
                <a:close/>
              </a:path>
            </a:pathLst>
          </a:custGeom>
          <a:solidFill>
            <a:srgbClr val="FFFFFF">
              <a:alpha val="10195"/>
            </a:srgbClr>
          </a:solidFill>
        </p:spPr>
        <p:txBody>
          <a:bodyPr wrap="square" lIns="0" tIns="0" rIns="0" bIns="0" rtlCol="0"/>
          <a:lstStyle/>
          <a:p>
            <a:endParaRPr/>
          </a:p>
        </p:txBody>
      </p:sp>
      <p:sp>
        <p:nvSpPr>
          <p:cNvPr id="3" name="object 3"/>
          <p:cNvSpPr/>
          <p:nvPr/>
        </p:nvSpPr>
        <p:spPr>
          <a:xfrm>
            <a:off x="3887723" y="0"/>
            <a:ext cx="673735" cy="334010"/>
          </a:xfrm>
          <a:custGeom>
            <a:avLst/>
            <a:gdLst/>
            <a:ahLst/>
            <a:cxnLst/>
            <a:rect l="l" t="t" r="r" b="b"/>
            <a:pathLst>
              <a:path w="673735" h="334010">
                <a:moveTo>
                  <a:pt x="0" y="333756"/>
                </a:moveTo>
                <a:lnTo>
                  <a:pt x="673608" y="333756"/>
                </a:lnTo>
                <a:lnTo>
                  <a:pt x="673608" y="0"/>
                </a:lnTo>
                <a:lnTo>
                  <a:pt x="0" y="0"/>
                </a:lnTo>
                <a:lnTo>
                  <a:pt x="0" y="333756"/>
                </a:lnTo>
                <a:close/>
              </a:path>
            </a:pathLst>
          </a:custGeom>
          <a:solidFill>
            <a:srgbClr val="FFFFFF">
              <a:alpha val="10195"/>
            </a:srgbClr>
          </a:solidFill>
        </p:spPr>
        <p:txBody>
          <a:bodyPr wrap="square" lIns="0" tIns="0" rIns="0" bIns="0" rtlCol="0"/>
          <a:lstStyle/>
          <a:p>
            <a:endParaRPr/>
          </a:p>
        </p:txBody>
      </p:sp>
      <p:sp>
        <p:nvSpPr>
          <p:cNvPr id="4" name="object 4"/>
          <p:cNvSpPr/>
          <p:nvPr/>
        </p:nvSpPr>
        <p:spPr>
          <a:xfrm>
            <a:off x="3887723" y="6519671"/>
            <a:ext cx="2819400" cy="338455"/>
          </a:xfrm>
          <a:custGeom>
            <a:avLst/>
            <a:gdLst/>
            <a:ahLst/>
            <a:cxnLst/>
            <a:rect l="l" t="t" r="r" b="b"/>
            <a:pathLst>
              <a:path w="2819400" h="338454">
                <a:moveTo>
                  <a:pt x="0" y="338327"/>
                </a:moveTo>
                <a:lnTo>
                  <a:pt x="2819400" y="338327"/>
                </a:lnTo>
                <a:lnTo>
                  <a:pt x="2819400" y="0"/>
                </a:lnTo>
                <a:lnTo>
                  <a:pt x="0" y="0"/>
                </a:lnTo>
                <a:lnTo>
                  <a:pt x="0" y="338327"/>
                </a:lnTo>
                <a:close/>
              </a:path>
            </a:pathLst>
          </a:custGeom>
          <a:solidFill>
            <a:srgbClr val="FFFFFF">
              <a:alpha val="10195"/>
            </a:srgbClr>
          </a:solidFill>
        </p:spPr>
        <p:txBody>
          <a:bodyPr wrap="square" lIns="0" tIns="0" rIns="0" bIns="0" rtlCol="0"/>
          <a:lstStyle/>
          <a:p>
            <a:endParaRPr/>
          </a:p>
        </p:txBody>
      </p:sp>
      <p:sp>
        <p:nvSpPr>
          <p:cNvPr id="5" name="object 5"/>
          <p:cNvSpPr/>
          <p:nvPr/>
        </p:nvSpPr>
        <p:spPr>
          <a:xfrm>
            <a:off x="50292" y="0"/>
            <a:ext cx="9100058" cy="6864349"/>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457200" y="333756"/>
            <a:ext cx="8229600" cy="6186170"/>
          </a:xfrm>
          <a:custGeom>
            <a:avLst/>
            <a:gdLst/>
            <a:ahLst/>
            <a:cxnLst/>
            <a:rect l="l" t="t" r="r" b="b"/>
            <a:pathLst>
              <a:path w="8229600" h="6186170">
                <a:moveTo>
                  <a:pt x="0" y="6185916"/>
                </a:moveTo>
                <a:lnTo>
                  <a:pt x="8229600" y="6185916"/>
                </a:lnTo>
                <a:lnTo>
                  <a:pt x="8229600" y="0"/>
                </a:lnTo>
                <a:lnTo>
                  <a:pt x="0" y="0"/>
                </a:lnTo>
                <a:lnTo>
                  <a:pt x="0" y="6185916"/>
                </a:lnTo>
                <a:close/>
              </a:path>
            </a:pathLst>
          </a:custGeom>
          <a:solidFill>
            <a:srgbClr val="FFFFFF"/>
          </a:solidFill>
        </p:spPr>
        <p:txBody>
          <a:bodyPr wrap="square" lIns="0" tIns="0" rIns="0" bIns="0" rtlCol="0"/>
          <a:lstStyle/>
          <a:p>
            <a:endParaRPr/>
          </a:p>
        </p:txBody>
      </p:sp>
      <p:sp>
        <p:nvSpPr>
          <p:cNvPr id="7" name="object 7"/>
          <p:cNvSpPr/>
          <p:nvPr/>
        </p:nvSpPr>
        <p:spPr>
          <a:xfrm>
            <a:off x="457200" y="333756"/>
            <a:ext cx="8229600" cy="6186170"/>
          </a:xfrm>
          <a:custGeom>
            <a:avLst/>
            <a:gdLst/>
            <a:ahLst/>
            <a:cxnLst/>
            <a:rect l="l" t="t" r="r" b="b"/>
            <a:pathLst>
              <a:path w="8229600" h="6186170">
                <a:moveTo>
                  <a:pt x="0" y="6185916"/>
                </a:moveTo>
                <a:lnTo>
                  <a:pt x="8229600" y="6185916"/>
                </a:lnTo>
                <a:lnTo>
                  <a:pt x="8229600" y="0"/>
                </a:lnTo>
                <a:lnTo>
                  <a:pt x="0" y="0"/>
                </a:lnTo>
                <a:lnTo>
                  <a:pt x="0" y="6185916"/>
                </a:lnTo>
                <a:close/>
              </a:path>
            </a:pathLst>
          </a:custGeom>
          <a:ln w="6096">
            <a:solidFill>
              <a:srgbClr val="000000"/>
            </a:solidFill>
          </a:ln>
        </p:spPr>
        <p:txBody>
          <a:bodyPr wrap="square" lIns="0" tIns="0" rIns="0" bIns="0" rtlCol="0"/>
          <a:lstStyle/>
          <a:p>
            <a:endParaRPr/>
          </a:p>
        </p:txBody>
      </p:sp>
      <p:sp>
        <p:nvSpPr>
          <p:cNvPr id="12" name="object 12"/>
          <p:cNvSpPr txBox="1">
            <a:spLocks noGrp="1"/>
          </p:cNvSpPr>
          <p:nvPr>
            <p:ph type="title"/>
          </p:nvPr>
        </p:nvSpPr>
        <p:spPr>
          <a:xfrm>
            <a:off x="1121765" y="1048258"/>
            <a:ext cx="5050790" cy="566181"/>
          </a:xfrm>
          <a:prstGeom prst="rect">
            <a:avLst/>
          </a:prstGeom>
        </p:spPr>
        <p:txBody>
          <a:bodyPr vert="horz" wrap="square" lIns="0" tIns="12065" rIns="0" bIns="0" rtlCol="0">
            <a:spAutoFit/>
          </a:bodyPr>
          <a:lstStyle/>
          <a:p>
            <a:pPr marL="12700">
              <a:lnSpc>
                <a:spcPct val="100000"/>
              </a:lnSpc>
              <a:spcBef>
                <a:spcPts val="95"/>
              </a:spcBef>
            </a:pPr>
            <a:r>
              <a:rPr lang="tr-TR" sz="3600" dirty="0" smtClean="0"/>
              <a:t>REKÜRSİF YAPILAR</a:t>
            </a:r>
            <a:endParaRPr sz="3400" dirty="0"/>
          </a:p>
        </p:txBody>
      </p:sp>
      <p:sp>
        <p:nvSpPr>
          <p:cNvPr id="20" name="object 20"/>
          <p:cNvSpPr txBox="1"/>
          <p:nvPr/>
        </p:nvSpPr>
        <p:spPr>
          <a:xfrm>
            <a:off x="4729353" y="297941"/>
            <a:ext cx="110489" cy="208279"/>
          </a:xfrm>
          <a:prstGeom prst="rect">
            <a:avLst/>
          </a:prstGeom>
        </p:spPr>
        <p:txBody>
          <a:bodyPr vert="horz" wrap="square" lIns="0" tIns="12700" rIns="0" bIns="0" rtlCol="0">
            <a:spAutoFit/>
          </a:bodyPr>
          <a:lstStyle/>
          <a:p>
            <a:pPr marL="12700">
              <a:lnSpc>
                <a:spcPct val="100000"/>
              </a:lnSpc>
              <a:spcBef>
                <a:spcPts val="100"/>
              </a:spcBef>
            </a:pPr>
            <a:r>
              <a:rPr sz="1200" spc="-5" dirty="0">
                <a:solidFill>
                  <a:srgbClr val="FDFDFD"/>
                </a:solidFill>
                <a:latin typeface="Arial"/>
                <a:cs typeface="Arial"/>
              </a:rPr>
              <a:t>2</a:t>
            </a:r>
            <a:endParaRPr sz="1200">
              <a:latin typeface="Arial"/>
              <a:cs typeface="Arial"/>
            </a:endParaRPr>
          </a:p>
        </p:txBody>
      </p:sp>
      <p:pic>
        <p:nvPicPr>
          <p:cNvPr id="6146" name="Picture 2" descr="Özyineleme(Recursion) - ppt indir"/>
          <p:cNvPicPr>
            <a:picLocks noChangeAspect="1" noChangeArrowheads="1"/>
          </p:cNvPicPr>
          <p:nvPr/>
        </p:nvPicPr>
        <p:blipFill>
          <a:blip r:embed="rId3" cstate="print"/>
          <a:srcRect/>
          <a:stretch>
            <a:fillRect/>
          </a:stretch>
        </p:blipFill>
        <p:spPr bwMode="auto">
          <a:xfrm>
            <a:off x="1676400" y="1676400"/>
            <a:ext cx="5867400" cy="4400551"/>
          </a:xfrm>
          <a:prstGeom prst="rect">
            <a:avLst/>
          </a:prstGeom>
          <a:noFill/>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231123" y="0"/>
            <a:ext cx="762000" cy="6858000"/>
          </a:xfrm>
          <a:custGeom>
            <a:avLst/>
            <a:gdLst/>
            <a:ahLst/>
            <a:cxnLst/>
            <a:rect l="l" t="t" r="r" b="b"/>
            <a:pathLst>
              <a:path w="762000" h="6858000">
                <a:moveTo>
                  <a:pt x="0" y="6858000"/>
                </a:moveTo>
                <a:lnTo>
                  <a:pt x="762000" y="6858000"/>
                </a:lnTo>
                <a:lnTo>
                  <a:pt x="762000" y="0"/>
                </a:lnTo>
                <a:lnTo>
                  <a:pt x="0" y="0"/>
                </a:lnTo>
                <a:lnTo>
                  <a:pt x="0" y="6858000"/>
                </a:lnTo>
                <a:close/>
              </a:path>
            </a:pathLst>
          </a:custGeom>
          <a:solidFill>
            <a:srgbClr val="FFFFFF">
              <a:alpha val="10195"/>
            </a:srgbClr>
          </a:solidFill>
        </p:spPr>
        <p:txBody>
          <a:bodyPr wrap="square" lIns="0" tIns="0" rIns="0" bIns="0" rtlCol="0"/>
          <a:lstStyle/>
          <a:p>
            <a:endParaRPr/>
          </a:p>
        </p:txBody>
      </p:sp>
      <p:sp>
        <p:nvSpPr>
          <p:cNvPr id="3" name="object 3"/>
          <p:cNvSpPr/>
          <p:nvPr/>
        </p:nvSpPr>
        <p:spPr>
          <a:xfrm>
            <a:off x="3887723" y="0"/>
            <a:ext cx="673735" cy="334010"/>
          </a:xfrm>
          <a:custGeom>
            <a:avLst/>
            <a:gdLst/>
            <a:ahLst/>
            <a:cxnLst/>
            <a:rect l="l" t="t" r="r" b="b"/>
            <a:pathLst>
              <a:path w="673735" h="334010">
                <a:moveTo>
                  <a:pt x="0" y="333756"/>
                </a:moveTo>
                <a:lnTo>
                  <a:pt x="673608" y="333756"/>
                </a:lnTo>
                <a:lnTo>
                  <a:pt x="673608" y="0"/>
                </a:lnTo>
                <a:lnTo>
                  <a:pt x="0" y="0"/>
                </a:lnTo>
                <a:lnTo>
                  <a:pt x="0" y="333756"/>
                </a:lnTo>
                <a:close/>
              </a:path>
            </a:pathLst>
          </a:custGeom>
          <a:solidFill>
            <a:srgbClr val="FFFFFF">
              <a:alpha val="10195"/>
            </a:srgbClr>
          </a:solidFill>
        </p:spPr>
        <p:txBody>
          <a:bodyPr wrap="square" lIns="0" tIns="0" rIns="0" bIns="0" rtlCol="0"/>
          <a:lstStyle/>
          <a:p>
            <a:endParaRPr/>
          </a:p>
        </p:txBody>
      </p:sp>
      <p:sp>
        <p:nvSpPr>
          <p:cNvPr id="4" name="object 4"/>
          <p:cNvSpPr/>
          <p:nvPr/>
        </p:nvSpPr>
        <p:spPr>
          <a:xfrm>
            <a:off x="3887723" y="6519671"/>
            <a:ext cx="2819400" cy="338455"/>
          </a:xfrm>
          <a:custGeom>
            <a:avLst/>
            <a:gdLst/>
            <a:ahLst/>
            <a:cxnLst/>
            <a:rect l="l" t="t" r="r" b="b"/>
            <a:pathLst>
              <a:path w="2819400" h="338454">
                <a:moveTo>
                  <a:pt x="0" y="338327"/>
                </a:moveTo>
                <a:lnTo>
                  <a:pt x="2819400" y="338327"/>
                </a:lnTo>
                <a:lnTo>
                  <a:pt x="2819400" y="0"/>
                </a:lnTo>
                <a:lnTo>
                  <a:pt x="0" y="0"/>
                </a:lnTo>
                <a:lnTo>
                  <a:pt x="0" y="338327"/>
                </a:lnTo>
                <a:close/>
              </a:path>
            </a:pathLst>
          </a:custGeom>
          <a:solidFill>
            <a:srgbClr val="FFFFFF">
              <a:alpha val="10195"/>
            </a:srgbClr>
          </a:solidFill>
        </p:spPr>
        <p:txBody>
          <a:bodyPr wrap="square" lIns="0" tIns="0" rIns="0" bIns="0" rtlCol="0"/>
          <a:lstStyle/>
          <a:p>
            <a:endParaRPr/>
          </a:p>
        </p:txBody>
      </p:sp>
      <p:sp>
        <p:nvSpPr>
          <p:cNvPr id="5" name="object 5"/>
          <p:cNvSpPr/>
          <p:nvPr/>
        </p:nvSpPr>
        <p:spPr>
          <a:xfrm>
            <a:off x="50292" y="0"/>
            <a:ext cx="9100058" cy="6864349"/>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457200" y="333756"/>
            <a:ext cx="8229600" cy="6186170"/>
          </a:xfrm>
          <a:custGeom>
            <a:avLst/>
            <a:gdLst/>
            <a:ahLst/>
            <a:cxnLst/>
            <a:rect l="l" t="t" r="r" b="b"/>
            <a:pathLst>
              <a:path w="8229600" h="6186170">
                <a:moveTo>
                  <a:pt x="0" y="6185916"/>
                </a:moveTo>
                <a:lnTo>
                  <a:pt x="8229600" y="6185916"/>
                </a:lnTo>
                <a:lnTo>
                  <a:pt x="8229600" y="0"/>
                </a:lnTo>
                <a:lnTo>
                  <a:pt x="0" y="0"/>
                </a:lnTo>
                <a:lnTo>
                  <a:pt x="0" y="6185916"/>
                </a:lnTo>
                <a:close/>
              </a:path>
            </a:pathLst>
          </a:custGeom>
          <a:solidFill>
            <a:srgbClr val="FFFFFF"/>
          </a:solidFill>
        </p:spPr>
        <p:txBody>
          <a:bodyPr wrap="square" lIns="0" tIns="0" rIns="0" bIns="0" rtlCol="0"/>
          <a:lstStyle/>
          <a:p>
            <a:endParaRPr/>
          </a:p>
        </p:txBody>
      </p:sp>
      <p:sp>
        <p:nvSpPr>
          <p:cNvPr id="7" name="object 7"/>
          <p:cNvSpPr/>
          <p:nvPr/>
        </p:nvSpPr>
        <p:spPr>
          <a:xfrm>
            <a:off x="457200" y="333756"/>
            <a:ext cx="8229600" cy="6186170"/>
          </a:xfrm>
          <a:custGeom>
            <a:avLst/>
            <a:gdLst/>
            <a:ahLst/>
            <a:cxnLst/>
            <a:rect l="l" t="t" r="r" b="b"/>
            <a:pathLst>
              <a:path w="8229600" h="6186170">
                <a:moveTo>
                  <a:pt x="0" y="6185916"/>
                </a:moveTo>
                <a:lnTo>
                  <a:pt x="8229600" y="6185916"/>
                </a:lnTo>
                <a:lnTo>
                  <a:pt x="8229600" y="0"/>
                </a:lnTo>
                <a:lnTo>
                  <a:pt x="0" y="0"/>
                </a:lnTo>
                <a:lnTo>
                  <a:pt x="0" y="6185916"/>
                </a:lnTo>
                <a:close/>
              </a:path>
            </a:pathLst>
          </a:custGeom>
          <a:ln w="6096">
            <a:solidFill>
              <a:srgbClr val="000000"/>
            </a:solidFill>
          </a:ln>
        </p:spPr>
        <p:txBody>
          <a:bodyPr wrap="square" lIns="0" tIns="0" rIns="0" bIns="0" rtlCol="0"/>
          <a:lstStyle/>
          <a:p>
            <a:endParaRPr/>
          </a:p>
        </p:txBody>
      </p:sp>
      <p:sp>
        <p:nvSpPr>
          <p:cNvPr id="12" name="object 12"/>
          <p:cNvSpPr txBox="1">
            <a:spLocks noGrp="1"/>
          </p:cNvSpPr>
          <p:nvPr>
            <p:ph type="title"/>
          </p:nvPr>
        </p:nvSpPr>
        <p:spPr>
          <a:xfrm>
            <a:off x="1121765" y="1048258"/>
            <a:ext cx="5050790" cy="543560"/>
          </a:xfrm>
          <a:prstGeom prst="rect">
            <a:avLst/>
          </a:prstGeom>
        </p:spPr>
        <p:txBody>
          <a:bodyPr vert="horz" wrap="square" lIns="0" tIns="12065" rIns="0" bIns="0" rtlCol="0">
            <a:spAutoFit/>
          </a:bodyPr>
          <a:lstStyle/>
          <a:p>
            <a:pPr marL="12700">
              <a:lnSpc>
                <a:spcPct val="100000"/>
              </a:lnSpc>
              <a:spcBef>
                <a:spcPts val="95"/>
              </a:spcBef>
            </a:pPr>
            <a:r>
              <a:rPr sz="3400" spc="-5" dirty="0"/>
              <a:t>SIRALAMA</a:t>
            </a:r>
            <a:r>
              <a:rPr sz="3400" spc="35" dirty="0"/>
              <a:t> </a:t>
            </a:r>
            <a:r>
              <a:rPr sz="3400" spc="-15" dirty="0"/>
              <a:t>ALGORİTMALARI</a:t>
            </a:r>
            <a:endParaRPr sz="3400"/>
          </a:p>
        </p:txBody>
      </p:sp>
      <p:sp>
        <p:nvSpPr>
          <p:cNvPr id="13" name="object 13"/>
          <p:cNvSpPr txBox="1"/>
          <p:nvPr/>
        </p:nvSpPr>
        <p:spPr>
          <a:xfrm>
            <a:off x="933169" y="1988848"/>
            <a:ext cx="7226559" cy="3916457"/>
          </a:xfrm>
          <a:prstGeom prst="rect">
            <a:avLst/>
          </a:prstGeom>
        </p:spPr>
        <p:txBody>
          <a:bodyPr vert="horz" wrap="square" lIns="0" tIns="12700" rIns="0" bIns="0" rtlCol="0" anchor="t">
            <a:spAutoFit/>
          </a:bodyPr>
          <a:lstStyle/>
          <a:p>
            <a:pPr marL="12700">
              <a:spcBef>
                <a:spcPts val="100"/>
              </a:spcBef>
            </a:pPr>
            <a:r>
              <a:rPr sz="2800" spc="20" dirty="0">
                <a:solidFill>
                  <a:srgbClr val="93C500"/>
                </a:solidFill>
                <a:latin typeface="Wingdings 2"/>
                <a:cs typeface="Wingdings 2"/>
              </a:rPr>
              <a:t></a:t>
            </a:r>
            <a:r>
              <a:rPr sz="2800" dirty="0">
                <a:solidFill>
                  <a:srgbClr val="93C500"/>
                </a:solidFill>
                <a:latin typeface="Times New Roman"/>
                <a:cs typeface="Times New Roman"/>
              </a:rPr>
              <a:t> </a:t>
            </a:r>
            <a:r>
              <a:rPr lang="en-US" sz="2800" b="1" dirty="0">
                <a:ea typeface="+mn-lt"/>
                <a:cs typeface="+mn-lt"/>
              </a:rPr>
              <a:t>Sıralama Algoritmaları</a:t>
            </a:r>
            <a:r>
              <a:rPr lang="en-US" sz="2800" dirty="0">
                <a:ea typeface="+mn-lt"/>
                <a:cs typeface="+mn-lt"/>
              </a:rPr>
              <a:t> , elimizde var olan verileri isminden de anlaşıldığı gibi belirli bir düzene veya bir sıraya koymak için geliştirilen bazı algoritmalardır. Bilgisayar Biliminde önemli bir yer </a:t>
            </a:r>
            <a:r>
              <a:rPr lang="en-US" sz="2800">
                <a:ea typeface="+mn-lt"/>
                <a:cs typeface="+mn-lt"/>
              </a:rPr>
              <a:t>tutup performansı etkileyebilmektedir.</a:t>
            </a:r>
            <a:endParaRPr lang="en-US" sz="2800" dirty="0">
              <a:ea typeface="+mn-lt"/>
              <a:cs typeface="+mn-lt"/>
            </a:endParaRPr>
          </a:p>
          <a:p>
            <a:pPr marL="12700">
              <a:spcBef>
                <a:spcPts val="100"/>
              </a:spcBef>
            </a:pPr>
            <a:endParaRPr lang="en-US" sz="2800" dirty="0">
              <a:ea typeface="+mn-lt"/>
              <a:cs typeface="+mn-lt"/>
            </a:endParaRPr>
          </a:p>
          <a:p>
            <a:pPr marL="12700">
              <a:spcBef>
                <a:spcPts val="100"/>
              </a:spcBef>
            </a:pPr>
            <a:r>
              <a:rPr lang="tr-TR" sz="2800">
                <a:solidFill>
                  <a:srgbClr val="93C500"/>
                </a:solidFill>
                <a:latin typeface="Wingdings 2"/>
                <a:ea typeface="+mn-lt"/>
                <a:cs typeface="+mn-lt"/>
                <a:sym typeface="Wingdings 2"/>
              </a:rPr>
              <a:t></a:t>
            </a:r>
            <a:r>
              <a:rPr lang="en-US" sz="2800">
                <a:ea typeface="+mn-lt"/>
                <a:cs typeface="+mn-lt"/>
              </a:rPr>
              <a:t>Büyükten küçüğe , küçükten büyüğe , </a:t>
            </a:r>
            <a:r>
              <a:rPr lang="en-US" sz="2800" dirty="0">
                <a:ea typeface="+mn-lt"/>
                <a:cs typeface="+mn-lt"/>
              </a:rPr>
              <a:t>permütasyon gibi birçok sıralama algoritması bulunur.</a:t>
            </a:r>
            <a:endParaRPr lang="tr-TR" sz="2800" spc="-10" dirty="0">
              <a:ea typeface="+mn-lt"/>
              <a:cs typeface="+mn-lt"/>
            </a:endParaRPr>
          </a:p>
        </p:txBody>
      </p:sp>
      <p:sp>
        <p:nvSpPr>
          <p:cNvPr id="20" name="object 20"/>
          <p:cNvSpPr txBox="1"/>
          <p:nvPr/>
        </p:nvSpPr>
        <p:spPr>
          <a:xfrm>
            <a:off x="4729353" y="297941"/>
            <a:ext cx="110489" cy="208279"/>
          </a:xfrm>
          <a:prstGeom prst="rect">
            <a:avLst/>
          </a:prstGeom>
        </p:spPr>
        <p:txBody>
          <a:bodyPr vert="horz" wrap="square" lIns="0" tIns="12700" rIns="0" bIns="0" rtlCol="0">
            <a:spAutoFit/>
          </a:bodyPr>
          <a:lstStyle/>
          <a:p>
            <a:pPr marL="12700">
              <a:lnSpc>
                <a:spcPct val="100000"/>
              </a:lnSpc>
              <a:spcBef>
                <a:spcPts val="100"/>
              </a:spcBef>
            </a:pPr>
            <a:r>
              <a:rPr sz="1200" spc="-5" dirty="0">
                <a:solidFill>
                  <a:srgbClr val="FDFDFD"/>
                </a:solidFill>
                <a:latin typeface="Arial"/>
                <a:cs typeface="Arial"/>
              </a:rPr>
              <a:t>2</a:t>
            </a:r>
            <a:endParaRPr sz="1200">
              <a:latin typeface="Arial"/>
              <a:cs typeface="Arial"/>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 xmlns:a16="http://schemas.microsoft.com/office/drawing/2014/main" id="{4F144F29-DB60-4AD1-A81C-DEEA9648AE66}"/>
              </a:ext>
            </a:extLst>
          </p:cNvPr>
          <p:cNvSpPr>
            <a:spLocks noGrp="1"/>
          </p:cNvSpPr>
          <p:nvPr>
            <p:ph type="title"/>
          </p:nvPr>
        </p:nvSpPr>
        <p:spPr/>
        <p:txBody>
          <a:bodyPr/>
          <a:lstStyle/>
          <a:p>
            <a:endParaRPr lang="tr-TR"/>
          </a:p>
        </p:txBody>
      </p:sp>
      <p:sp>
        <p:nvSpPr>
          <p:cNvPr id="3" name="Metin Yer Tutucusu 2">
            <a:extLst>
              <a:ext uri="{FF2B5EF4-FFF2-40B4-BE49-F238E27FC236}">
                <a16:creationId xmlns="" xmlns:a16="http://schemas.microsoft.com/office/drawing/2014/main" id="{877F34A5-DD35-4E3F-9AC6-23DD9861663D}"/>
              </a:ext>
            </a:extLst>
          </p:cNvPr>
          <p:cNvSpPr>
            <a:spLocks noGrp="1"/>
          </p:cNvSpPr>
          <p:nvPr>
            <p:ph type="body" idx="1"/>
          </p:nvPr>
        </p:nvSpPr>
        <p:spPr/>
        <p:txBody>
          <a:bodyPr/>
          <a:lstStyle/>
          <a:p>
            <a:endParaRPr lang="tr-TR"/>
          </a:p>
        </p:txBody>
      </p:sp>
      <p:pic>
        <p:nvPicPr>
          <p:cNvPr id="4" name="Resim 4">
            <a:extLst>
              <a:ext uri="{FF2B5EF4-FFF2-40B4-BE49-F238E27FC236}">
                <a16:creationId xmlns="" xmlns:a16="http://schemas.microsoft.com/office/drawing/2014/main" id="{5DB3CED7-5E1D-4209-9207-126FB071463E}"/>
              </a:ext>
            </a:extLst>
          </p:cNvPr>
          <p:cNvPicPr>
            <a:picLocks noChangeAspect="1"/>
          </p:cNvPicPr>
          <p:nvPr/>
        </p:nvPicPr>
        <p:blipFill>
          <a:blip r:embed="rId2" cstate="print"/>
          <a:stretch>
            <a:fillRect/>
          </a:stretch>
        </p:blipFill>
        <p:spPr>
          <a:xfrm>
            <a:off x="2265730" y="198480"/>
            <a:ext cx="4601277" cy="6472301"/>
          </a:xfrm>
          <a:prstGeom prst="rect">
            <a:avLst/>
          </a:prstGeom>
        </p:spPr>
      </p:pic>
    </p:spTree>
    <p:extLst>
      <p:ext uri="{BB962C8B-B14F-4D97-AF65-F5344CB8AC3E}">
        <p14:creationId xmlns="" xmlns:p14="http://schemas.microsoft.com/office/powerpoint/2010/main" val="194442746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 xmlns:a16="http://schemas.microsoft.com/office/drawing/2014/main" id="{7E916495-0A6B-4476-9B0C-FDF3B70EAA2B}"/>
              </a:ext>
            </a:extLst>
          </p:cNvPr>
          <p:cNvSpPr>
            <a:spLocks noGrp="1"/>
          </p:cNvSpPr>
          <p:nvPr>
            <p:ph type="title"/>
          </p:nvPr>
        </p:nvSpPr>
        <p:spPr/>
        <p:txBody>
          <a:bodyPr/>
          <a:lstStyle/>
          <a:p>
            <a:endParaRPr lang="tr-TR"/>
          </a:p>
        </p:txBody>
      </p:sp>
      <p:sp>
        <p:nvSpPr>
          <p:cNvPr id="3" name="Metin Yer Tutucusu 2">
            <a:extLst>
              <a:ext uri="{FF2B5EF4-FFF2-40B4-BE49-F238E27FC236}">
                <a16:creationId xmlns="" xmlns:a16="http://schemas.microsoft.com/office/drawing/2014/main" id="{2655CC7D-7486-4B35-B18F-0ED9C38E46B5}"/>
              </a:ext>
            </a:extLst>
          </p:cNvPr>
          <p:cNvSpPr>
            <a:spLocks noGrp="1"/>
          </p:cNvSpPr>
          <p:nvPr>
            <p:ph type="body" idx="1"/>
          </p:nvPr>
        </p:nvSpPr>
        <p:spPr/>
        <p:txBody>
          <a:bodyPr/>
          <a:lstStyle/>
          <a:p>
            <a:endParaRPr lang="tr-TR"/>
          </a:p>
        </p:txBody>
      </p:sp>
      <p:pic>
        <p:nvPicPr>
          <p:cNvPr id="4" name="Resim 4" descr="ekran görüntüsü içeren bir resim&#10;&#10;Çok yüksek güvenilirlikle oluşturulmuş açıklama">
            <a:extLst>
              <a:ext uri="{FF2B5EF4-FFF2-40B4-BE49-F238E27FC236}">
                <a16:creationId xmlns="" xmlns:a16="http://schemas.microsoft.com/office/drawing/2014/main" id="{DBABB5E5-A775-4EC9-AE7E-444E7A9BB813}"/>
              </a:ext>
            </a:extLst>
          </p:cNvPr>
          <p:cNvPicPr>
            <a:picLocks noChangeAspect="1"/>
          </p:cNvPicPr>
          <p:nvPr/>
        </p:nvPicPr>
        <p:blipFill>
          <a:blip r:embed="rId2" cstate="print"/>
          <a:stretch>
            <a:fillRect/>
          </a:stretch>
        </p:blipFill>
        <p:spPr>
          <a:xfrm>
            <a:off x="430174" y="1107525"/>
            <a:ext cx="8283653" cy="4237549"/>
          </a:xfrm>
          <a:prstGeom prst="rect">
            <a:avLst/>
          </a:prstGeom>
        </p:spPr>
      </p:pic>
    </p:spTree>
    <p:extLst>
      <p:ext uri="{BB962C8B-B14F-4D97-AF65-F5344CB8AC3E}">
        <p14:creationId xmlns="" xmlns:p14="http://schemas.microsoft.com/office/powerpoint/2010/main" val="142440004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231123" y="0"/>
            <a:ext cx="762000" cy="6858000"/>
          </a:xfrm>
          <a:custGeom>
            <a:avLst/>
            <a:gdLst/>
            <a:ahLst/>
            <a:cxnLst/>
            <a:rect l="l" t="t" r="r" b="b"/>
            <a:pathLst>
              <a:path w="762000" h="6858000">
                <a:moveTo>
                  <a:pt x="0" y="6858000"/>
                </a:moveTo>
                <a:lnTo>
                  <a:pt x="762000" y="6858000"/>
                </a:lnTo>
                <a:lnTo>
                  <a:pt x="762000" y="0"/>
                </a:lnTo>
                <a:lnTo>
                  <a:pt x="0" y="0"/>
                </a:lnTo>
                <a:lnTo>
                  <a:pt x="0" y="6858000"/>
                </a:lnTo>
                <a:close/>
              </a:path>
            </a:pathLst>
          </a:custGeom>
          <a:solidFill>
            <a:srgbClr val="FFFFFF">
              <a:alpha val="10195"/>
            </a:srgbClr>
          </a:solidFill>
        </p:spPr>
        <p:txBody>
          <a:bodyPr wrap="square" lIns="0" tIns="0" rIns="0" bIns="0" rtlCol="0"/>
          <a:lstStyle/>
          <a:p>
            <a:endParaRPr/>
          </a:p>
        </p:txBody>
      </p:sp>
      <p:sp>
        <p:nvSpPr>
          <p:cNvPr id="3" name="object 3"/>
          <p:cNvSpPr/>
          <p:nvPr/>
        </p:nvSpPr>
        <p:spPr>
          <a:xfrm>
            <a:off x="3887723" y="0"/>
            <a:ext cx="673735" cy="334010"/>
          </a:xfrm>
          <a:custGeom>
            <a:avLst/>
            <a:gdLst/>
            <a:ahLst/>
            <a:cxnLst/>
            <a:rect l="l" t="t" r="r" b="b"/>
            <a:pathLst>
              <a:path w="673735" h="334010">
                <a:moveTo>
                  <a:pt x="0" y="333756"/>
                </a:moveTo>
                <a:lnTo>
                  <a:pt x="673608" y="333756"/>
                </a:lnTo>
                <a:lnTo>
                  <a:pt x="673608" y="0"/>
                </a:lnTo>
                <a:lnTo>
                  <a:pt x="0" y="0"/>
                </a:lnTo>
                <a:lnTo>
                  <a:pt x="0" y="333756"/>
                </a:lnTo>
                <a:close/>
              </a:path>
            </a:pathLst>
          </a:custGeom>
          <a:solidFill>
            <a:srgbClr val="FFFFFF">
              <a:alpha val="10195"/>
            </a:srgbClr>
          </a:solidFill>
        </p:spPr>
        <p:txBody>
          <a:bodyPr wrap="square" lIns="0" tIns="0" rIns="0" bIns="0" rtlCol="0"/>
          <a:lstStyle/>
          <a:p>
            <a:endParaRPr/>
          </a:p>
        </p:txBody>
      </p:sp>
      <p:sp>
        <p:nvSpPr>
          <p:cNvPr id="4" name="object 4"/>
          <p:cNvSpPr/>
          <p:nvPr/>
        </p:nvSpPr>
        <p:spPr>
          <a:xfrm>
            <a:off x="3887723" y="6519671"/>
            <a:ext cx="2819400" cy="338455"/>
          </a:xfrm>
          <a:custGeom>
            <a:avLst/>
            <a:gdLst/>
            <a:ahLst/>
            <a:cxnLst/>
            <a:rect l="l" t="t" r="r" b="b"/>
            <a:pathLst>
              <a:path w="2819400" h="338454">
                <a:moveTo>
                  <a:pt x="0" y="338327"/>
                </a:moveTo>
                <a:lnTo>
                  <a:pt x="2819400" y="338327"/>
                </a:lnTo>
                <a:lnTo>
                  <a:pt x="2819400" y="0"/>
                </a:lnTo>
                <a:lnTo>
                  <a:pt x="0" y="0"/>
                </a:lnTo>
                <a:lnTo>
                  <a:pt x="0" y="338327"/>
                </a:lnTo>
                <a:close/>
              </a:path>
            </a:pathLst>
          </a:custGeom>
          <a:solidFill>
            <a:srgbClr val="FFFFFF">
              <a:alpha val="10195"/>
            </a:srgbClr>
          </a:solidFill>
        </p:spPr>
        <p:txBody>
          <a:bodyPr wrap="square" lIns="0" tIns="0" rIns="0" bIns="0" rtlCol="0"/>
          <a:lstStyle/>
          <a:p>
            <a:endParaRPr/>
          </a:p>
        </p:txBody>
      </p:sp>
      <p:sp>
        <p:nvSpPr>
          <p:cNvPr id="5" name="object 5"/>
          <p:cNvSpPr/>
          <p:nvPr/>
        </p:nvSpPr>
        <p:spPr>
          <a:xfrm>
            <a:off x="50292" y="0"/>
            <a:ext cx="9100058" cy="6864349"/>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457200" y="333756"/>
            <a:ext cx="8229600" cy="6186170"/>
          </a:xfrm>
          <a:custGeom>
            <a:avLst/>
            <a:gdLst/>
            <a:ahLst/>
            <a:cxnLst/>
            <a:rect l="l" t="t" r="r" b="b"/>
            <a:pathLst>
              <a:path w="8229600" h="6186170">
                <a:moveTo>
                  <a:pt x="0" y="6185916"/>
                </a:moveTo>
                <a:lnTo>
                  <a:pt x="8229600" y="6185916"/>
                </a:lnTo>
                <a:lnTo>
                  <a:pt x="8229600" y="0"/>
                </a:lnTo>
                <a:lnTo>
                  <a:pt x="0" y="0"/>
                </a:lnTo>
                <a:lnTo>
                  <a:pt x="0" y="6185916"/>
                </a:lnTo>
                <a:close/>
              </a:path>
            </a:pathLst>
          </a:custGeom>
          <a:solidFill>
            <a:srgbClr val="FFFFFF"/>
          </a:solidFill>
        </p:spPr>
        <p:txBody>
          <a:bodyPr wrap="square" lIns="0" tIns="0" rIns="0" bIns="0" rtlCol="0"/>
          <a:lstStyle/>
          <a:p>
            <a:endParaRPr/>
          </a:p>
        </p:txBody>
      </p:sp>
      <p:sp>
        <p:nvSpPr>
          <p:cNvPr id="7" name="object 7"/>
          <p:cNvSpPr/>
          <p:nvPr/>
        </p:nvSpPr>
        <p:spPr>
          <a:xfrm>
            <a:off x="457200" y="333756"/>
            <a:ext cx="8229600" cy="6186170"/>
          </a:xfrm>
          <a:custGeom>
            <a:avLst/>
            <a:gdLst/>
            <a:ahLst/>
            <a:cxnLst/>
            <a:rect l="l" t="t" r="r" b="b"/>
            <a:pathLst>
              <a:path w="8229600" h="6186170">
                <a:moveTo>
                  <a:pt x="0" y="6185916"/>
                </a:moveTo>
                <a:lnTo>
                  <a:pt x="8229600" y="6185916"/>
                </a:lnTo>
                <a:lnTo>
                  <a:pt x="8229600" y="0"/>
                </a:lnTo>
                <a:lnTo>
                  <a:pt x="0" y="0"/>
                </a:lnTo>
                <a:lnTo>
                  <a:pt x="0" y="6185916"/>
                </a:lnTo>
                <a:close/>
              </a:path>
            </a:pathLst>
          </a:custGeom>
          <a:ln w="6096">
            <a:solidFill>
              <a:srgbClr val="000000"/>
            </a:solidFill>
          </a:ln>
        </p:spPr>
        <p:txBody>
          <a:bodyPr wrap="square" lIns="0" tIns="0" rIns="0" bIns="0" rtlCol="0"/>
          <a:lstStyle/>
          <a:p>
            <a:endParaRPr/>
          </a:p>
        </p:txBody>
      </p:sp>
      <p:sp>
        <p:nvSpPr>
          <p:cNvPr id="12" name="object 12"/>
          <p:cNvSpPr txBox="1">
            <a:spLocks noGrp="1"/>
          </p:cNvSpPr>
          <p:nvPr>
            <p:ph type="title"/>
          </p:nvPr>
        </p:nvSpPr>
        <p:spPr>
          <a:xfrm>
            <a:off x="1121765" y="1048258"/>
            <a:ext cx="6664959" cy="1061720"/>
          </a:xfrm>
          <a:prstGeom prst="rect">
            <a:avLst/>
          </a:prstGeom>
        </p:spPr>
        <p:txBody>
          <a:bodyPr vert="horz" wrap="square" lIns="0" tIns="12065" rIns="0" bIns="0" rtlCol="0">
            <a:spAutoFit/>
          </a:bodyPr>
          <a:lstStyle/>
          <a:p>
            <a:pPr marL="12700" marR="5080">
              <a:lnSpc>
                <a:spcPct val="100000"/>
              </a:lnSpc>
              <a:spcBef>
                <a:spcPts val="95"/>
              </a:spcBef>
            </a:pPr>
            <a:r>
              <a:rPr sz="3400" spc="-15" dirty="0"/>
              <a:t>KABARCIK </a:t>
            </a:r>
            <a:r>
              <a:rPr sz="3400" spc="-5" dirty="0"/>
              <a:t>SIRALAMA (BUBBLE </a:t>
            </a:r>
            <a:r>
              <a:rPr sz="3400" spc="-15" dirty="0"/>
              <a:t>SORT)  ALGORİTMASI</a:t>
            </a:r>
            <a:endParaRPr sz="3400"/>
          </a:p>
        </p:txBody>
      </p:sp>
      <p:sp>
        <p:nvSpPr>
          <p:cNvPr id="13" name="object 13"/>
          <p:cNvSpPr txBox="1"/>
          <p:nvPr/>
        </p:nvSpPr>
        <p:spPr>
          <a:xfrm>
            <a:off x="1192174" y="2336419"/>
            <a:ext cx="6550659" cy="3355340"/>
          </a:xfrm>
          <a:prstGeom prst="rect">
            <a:avLst/>
          </a:prstGeom>
        </p:spPr>
        <p:txBody>
          <a:bodyPr vert="horz" wrap="square" lIns="0" tIns="13335" rIns="0" bIns="0" rtlCol="0">
            <a:spAutoFit/>
          </a:bodyPr>
          <a:lstStyle/>
          <a:p>
            <a:pPr marL="285115" marR="6350" indent="-273050" algn="just">
              <a:lnSpc>
                <a:spcPct val="100000"/>
              </a:lnSpc>
              <a:spcBef>
                <a:spcPts val="105"/>
              </a:spcBef>
            </a:pPr>
            <a:r>
              <a:rPr sz="1950" spc="25" dirty="0">
                <a:solidFill>
                  <a:srgbClr val="93C500"/>
                </a:solidFill>
                <a:latin typeface="Wingdings 2"/>
                <a:cs typeface="Wingdings 2"/>
              </a:rPr>
              <a:t></a:t>
            </a:r>
            <a:r>
              <a:rPr sz="1950" spc="25" dirty="0">
                <a:solidFill>
                  <a:srgbClr val="93C500"/>
                </a:solidFill>
                <a:latin typeface="Times New Roman"/>
                <a:cs typeface="Times New Roman"/>
              </a:rPr>
              <a:t> </a:t>
            </a:r>
            <a:r>
              <a:rPr sz="2600" spc="-5" dirty="0">
                <a:latin typeface="Calibri"/>
                <a:cs typeface="Calibri"/>
              </a:rPr>
              <a:t>Dizinin </a:t>
            </a:r>
            <a:r>
              <a:rPr sz="2600" dirty="0">
                <a:latin typeface="Calibri"/>
                <a:cs typeface="Calibri"/>
              </a:rPr>
              <a:t>elemanları </a:t>
            </a:r>
            <a:r>
              <a:rPr sz="2600" spc="-10" dirty="0">
                <a:latin typeface="Calibri"/>
                <a:cs typeface="Calibri"/>
              </a:rPr>
              <a:t>üzerinden </a:t>
            </a:r>
            <a:r>
              <a:rPr sz="2600" dirty="0">
                <a:latin typeface="Calibri"/>
                <a:cs typeface="Calibri"/>
              </a:rPr>
              <a:t>ilk </a:t>
            </a:r>
            <a:r>
              <a:rPr sz="2600" spc="-5" dirty="0">
                <a:latin typeface="Calibri"/>
                <a:cs typeface="Calibri"/>
              </a:rPr>
              <a:t>elemandan  </a:t>
            </a:r>
            <a:r>
              <a:rPr sz="2600" spc="-15" dirty="0">
                <a:latin typeface="Calibri"/>
                <a:cs typeface="Calibri"/>
              </a:rPr>
              <a:t>başlayarak ve </a:t>
            </a:r>
            <a:r>
              <a:rPr sz="2600" spc="-5" dirty="0">
                <a:latin typeface="Calibri"/>
                <a:cs typeface="Calibri"/>
              </a:rPr>
              <a:t>her </a:t>
            </a:r>
            <a:r>
              <a:rPr sz="2600" spc="-15" dirty="0">
                <a:latin typeface="Calibri"/>
                <a:cs typeface="Calibri"/>
              </a:rPr>
              <a:t>geçişte </a:t>
            </a:r>
            <a:r>
              <a:rPr sz="2600" spc="-10" dirty="0">
                <a:latin typeface="Calibri"/>
                <a:cs typeface="Calibri"/>
              </a:rPr>
              <a:t>sadece </a:t>
            </a:r>
            <a:r>
              <a:rPr sz="2600" spc="-15" dirty="0">
                <a:latin typeface="Calibri"/>
                <a:cs typeface="Calibri"/>
              </a:rPr>
              <a:t>yan yana  </a:t>
            </a:r>
            <a:r>
              <a:rPr sz="2600" spc="-5" dirty="0">
                <a:latin typeface="Calibri"/>
                <a:cs typeface="Calibri"/>
              </a:rPr>
              <a:t>bulunan </a:t>
            </a:r>
            <a:r>
              <a:rPr sz="2600" dirty="0">
                <a:latin typeface="Calibri"/>
                <a:cs typeface="Calibri"/>
              </a:rPr>
              <a:t>iki eleman </a:t>
            </a:r>
            <a:r>
              <a:rPr sz="2600" spc="-5" dirty="0">
                <a:latin typeface="Calibri"/>
                <a:cs typeface="Calibri"/>
              </a:rPr>
              <a:t>arasında </a:t>
            </a:r>
            <a:r>
              <a:rPr sz="2600" spc="-10" dirty="0">
                <a:latin typeface="Calibri"/>
                <a:cs typeface="Calibri"/>
              </a:rPr>
              <a:t>sıralama</a:t>
            </a:r>
            <a:r>
              <a:rPr sz="2600" spc="-55" dirty="0">
                <a:latin typeface="Calibri"/>
                <a:cs typeface="Calibri"/>
              </a:rPr>
              <a:t> </a:t>
            </a:r>
            <a:r>
              <a:rPr sz="2600" spc="-40" dirty="0">
                <a:latin typeface="Calibri"/>
                <a:cs typeface="Calibri"/>
              </a:rPr>
              <a:t>yapılır.</a:t>
            </a:r>
            <a:endParaRPr sz="2600">
              <a:latin typeface="Calibri"/>
              <a:cs typeface="Calibri"/>
            </a:endParaRPr>
          </a:p>
          <a:p>
            <a:pPr>
              <a:lnSpc>
                <a:spcPct val="100000"/>
              </a:lnSpc>
              <a:spcBef>
                <a:spcPts val="55"/>
              </a:spcBef>
            </a:pPr>
            <a:endParaRPr sz="3750">
              <a:latin typeface="Times New Roman"/>
              <a:cs typeface="Times New Roman"/>
            </a:endParaRPr>
          </a:p>
          <a:p>
            <a:pPr marL="285115" marR="5080" indent="-273050" algn="just">
              <a:lnSpc>
                <a:spcPct val="100000"/>
              </a:lnSpc>
            </a:pPr>
            <a:r>
              <a:rPr sz="1950" spc="25" dirty="0">
                <a:solidFill>
                  <a:srgbClr val="93C500"/>
                </a:solidFill>
                <a:latin typeface="Wingdings 2"/>
                <a:cs typeface="Wingdings 2"/>
              </a:rPr>
              <a:t></a:t>
            </a:r>
            <a:r>
              <a:rPr sz="1950" spc="25" dirty="0">
                <a:solidFill>
                  <a:srgbClr val="93C500"/>
                </a:solidFill>
                <a:latin typeface="Times New Roman"/>
                <a:cs typeface="Times New Roman"/>
              </a:rPr>
              <a:t> </a:t>
            </a:r>
            <a:r>
              <a:rPr sz="2600" spc="-5" dirty="0">
                <a:latin typeface="Calibri"/>
                <a:cs typeface="Calibri"/>
              </a:rPr>
              <a:t>Dizinin başından sonuna </a:t>
            </a:r>
            <a:r>
              <a:rPr sz="2600" spc="-10" dirty="0">
                <a:latin typeface="Calibri"/>
                <a:cs typeface="Calibri"/>
              </a:rPr>
              <a:t>kadar </a:t>
            </a:r>
            <a:r>
              <a:rPr sz="2600" dirty="0">
                <a:latin typeface="Calibri"/>
                <a:cs typeface="Calibri"/>
              </a:rPr>
              <a:t>tüm </a:t>
            </a:r>
            <a:r>
              <a:rPr sz="2600" spc="-5" dirty="0">
                <a:latin typeface="Calibri"/>
                <a:cs typeface="Calibri"/>
              </a:rPr>
              <a:t>elemanlar  bir </a:t>
            </a:r>
            <a:r>
              <a:rPr sz="2600" spc="-40" dirty="0">
                <a:latin typeface="Calibri"/>
                <a:cs typeface="Calibri"/>
              </a:rPr>
              <a:t>kez </a:t>
            </a:r>
            <a:r>
              <a:rPr sz="2600" spc="-5" dirty="0">
                <a:latin typeface="Calibri"/>
                <a:cs typeface="Calibri"/>
              </a:rPr>
              <a:t>işleme </a:t>
            </a:r>
            <a:r>
              <a:rPr sz="2600" spc="-10" dirty="0">
                <a:latin typeface="Calibri"/>
                <a:cs typeface="Calibri"/>
              </a:rPr>
              <a:t>tabi </a:t>
            </a:r>
            <a:r>
              <a:rPr sz="2600" spc="-5" dirty="0">
                <a:latin typeface="Calibri"/>
                <a:cs typeface="Calibri"/>
              </a:rPr>
              <a:t>tutulduğunda dizinin son  </a:t>
            </a:r>
            <a:r>
              <a:rPr sz="2600" dirty="0">
                <a:latin typeface="Calibri"/>
                <a:cs typeface="Calibri"/>
              </a:rPr>
              <a:t>elemanı </a:t>
            </a:r>
            <a:r>
              <a:rPr sz="2600" spc="-10" dirty="0">
                <a:latin typeface="Calibri"/>
                <a:cs typeface="Calibri"/>
              </a:rPr>
              <a:t>(küçükten büyüğe </a:t>
            </a:r>
            <a:r>
              <a:rPr sz="2600" spc="-5" dirty="0">
                <a:latin typeface="Calibri"/>
                <a:cs typeface="Calibri"/>
              </a:rPr>
              <a:t>sıralandığında) en  büyük </a:t>
            </a:r>
            <a:r>
              <a:rPr sz="2600" dirty="0">
                <a:latin typeface="Calibri"/>
                <a:cs typeface="Calibri"/>
              </a:rPr>
              <a:t>eleman </a:t>
            </a:r>
            <a:r>
              <a:rPr sz="2600" spc="-5" dirty="0">
                <a:latin typeface="Calibri"/>
                <a:cs typeface="Calibri"/>
              </a:rPr>
              <a:t>haline</a:t>
            </a:r>
            <a:r>
              <a:rPr sz="2600" spc="-55" dirty="0">
                <a:latin typeface="Calibri"/>
                <a:cs typeface="Calibri"/>
              </a:rPr>
              <a:t> </a:t>
            </a:r>
            <a:r>
              <a:rPr sz="2600" spc="-30" dirty="0">
                <a:latin typeface="Calibri"/>
                <a:cs typeface="Calibri"/>
              </a:rPr>
              <a:t>gelecektir.</a:t>
            </a:r>
            <a:endParaRPr sz="2600">
              <a:latin typeface="Calibri"/>
              <a:cs typeface="Calibri"/>
            </a:endParaRPr>
          </a:p>
        </p:txBody>
      </p:sp>
      <p:sp>
        <p:nvSpPr>
          <p:cNvPr id="14" name="object 14"/>
          <p:cNvSpPr txBox="1"/>
          <p:nvPr/>
        </p:nvSpPr>
        <p:spPr>
          <a:xfrm>
            <a:off x="4729353" y="297941"/>
            <a:ext cx="110489" cy="208279"/>
          </a:xfrm>
          <a:prstGeom prst="rect">
            <a:avLst/>
          </a:prstGeom>
        </p:spPr>
        <p:txBody>
          <a:bodyPr vert="horz" wrap="square" lIns="0" tIns="12700" rIns="0" bIns="0" rtlCol="0">
            <a:spAutoFit/>
          </a:bodyPr>
          <a:lstStyle/>
          <a:p>
            <a:pPr marL="12700">
              <a:lnSpc>
                <a:spcPct val="100000"/>
              </a:lnSpc>
              <a:spcBef>
                <a:spcPts val="100"/>
              </a:spcBef>
            </a:pPr>
            <a:r>
              <a:rPr sz="1200" spc="-5" dirty="0">
                <a:solidFill>
                  <a:srgbClr val="FDFDFD"/>
                </a:solidFill>
                <a:latin typeface="Arial"/>
                <a:cs typeface="Arial"/>
              </a:rPr>
              <a:t>3</a:t>
            </a:r>
            <a:endParaRPr sz="1200">
              <a:latin typeface="Arial"/>
              <a:cs typeface="Arial"/>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272</TotalTime>
  <Words>738</Words>
  <Application>Microsoft Office PowerPoint</Application>
  <PresentationFormat>Ekran Gösterisi (4:3)</PresentationFormat>
  <Paragraphs>216</Paragraphs>
  <Slides>27</Slides>
  <Notes>0</Notes>
  <HiddenSlides>0</HiddenSlides>
  <MMClips>0</MMClips>
  <ScaleCrop>false</ScaleCrop>
  <HeadingPairs>
    <vt:vector size="4" baseType="variant">
      <vt:variant>
        <vt:lpstr>Tema</vt:lpstr>
      </vt:variant>
      <vt:variant>
        <vt:i4>1</vt:i4>
      </vt:variant>
      <vt:variant>
        <vt:lpstr>Slayt Başlıkları</vt:lpstr>
      </vt:variant>
      <vt:variant>
        <vt:i4>27</vt:i4>
      </vt:variant>
    </vt:vector>
  </HeadingPairs>
  <TitlesOfParts>
    <vt:vector size="28" baseType="lpstr">
      <vt:lpstr>Office Theme</vt:lpstr>
      <vt:lpstr>Slayt 1</vt:lpstr>
      <vt:lpstr>REKÜRSİF YAPILAR</vt:lpstr>
      <vt:lpstr>REKÜRSİF YAPILAR</vt:lpstr>
      <vt:lpstr>REKÜRSİF YAPILAR</vt:lpstr>
      <vt:lpstr>REKÜRSİF YAPILAR</vt:lpstr>
      <vt:lpstr>SIRALAMA ALGORİTMALARI</vt:lpstr>
      <vt:lpstr>Slayt 7</vt:lpstr>
      <vt:lpstr>Slayt 8</vt:lpstr>
      <vt:lpstr>KABARCIK SIRALAMA (BUBBLE SORT)  ALGORİTMASI</vt:lpstr>
      <vt:lpstr>BUBBLE SORT</vt:lpstr>
      <vt:lpstr>BUBBLE SORT</vt:lpstr>
      <vt:lpstr>BUBBLE SORT</vt:lpstr>
      <vt:lpstr>SIRALAMA ALGORİTMALARI-BUBBLE SORT</vt:lpstr>
      <vt:lpstr>SIRALAMA ALGORİTMALARI-BUBBLE SORT</vt:lpstr>
      <vt:lpstr>BUBBLE SORT</vt:lpstr>
      <vt:lpstr>BUBBLE SORT</vt:lpstr>
      <vt:lpstr>BUBBLE SORT</vt:lpstr>
      <vt:lpstr>BUBBLE SORT REKÜRSİF KODU</vt:lpstr>
      <vt:lpstr>HIZLI SIRALAMA (QUICKSORT)</vt:lpstr>
      <vt:lpstr>QUICKSORT</vt:lpstr>
      <vt:lpstr>Slayt 21</vt:lpstr>
      <vt:lpstr>QUICKSORT</vt:lpstr>
      <vt:lpstr>QUICKSORT</vt:lpstr>
      <vt:lpstr>QUICKSORT</vt:lpstr>
      <vt:lpstr>QUICKSORT SORT REKÜRSİF KODU</vt:lpstr>
      <vt:lpstr>ÖRNEK REKÜRSİF PROBLEM</vt:lpstr>
      <vt:lpstr>Fibonacci dizisi</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Veri Yapıları ve Algoritmalar</dc:title>
  <dc:creator>ERKAN TANYILDIZI</dc:creator>
  <cp:lastModifiedBy>ihsan</cp:lastModifiedBy>
  <cp:revision>275</cp:revision>
  <dcterms:created xsi:type="dcterms:W3CDTF">2019-09-23T09:20:19Z</dcterms:created>
  <dcterms:modified xsi:type="dcterms:W3CDTF">2021-08-24T13:54:36Z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2016-12-04T00:00:00Z</vt:filetime>
  </property>
  <property fmtid="{D5CDD505-2E9C-101B-9397-08002B2CF9AE}" pid="3" name="Creator">
    <vt:lpwstr>Microsoft® PowerPoint® 2016</vt:lpwstr>
  </property>
  <property fmtid="{D5CDD505-2E9C-101B-9397-08002B2CF9AE}" pid="4" name="LastSaved">
    <vt:filetime>2019-09-23T00:00:00Z</vt:filetime>
  </property>
</Properties>
</file>